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72" r:id="rId3"/>
    <p:sldId id="257" r:id="rId4"/>
    <p:sldId id="258" r:id="rId5"/>
    <p:sldId id="259" r:id="rId6"/>
    <p:sldId id="260" r:id="rId7"/>
    <p:sldId id="261" r:id="rId8"/>
    <p:sldId id="273" r:id="rId9"/>
    <p:sldId id="274" r:id="rId10"/>
    <p:sldId id="275" r:id="rId11"/>
    <p:sldId id="276" r:id="rId12"/>
    <p:sldId id="277" r:id="rId13"/>
    <p:sldId id="278" r:id="rId14"/>
    <p:sldId id="262" r:id="rId15"/>
    <p:sldId id="263" r:id="rId16"/>
    <p:sldId id="264" r:id="rId17"/>
    <p:sldId id="271"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20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92845A-7575-364B-A4AB-40E20DE5C979}"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68C87590-F9A3-F647-947A-A53BECC03882}">
      <dgm:prSet phldrT="[Text]"/>
      <dgm:spPr/>
      <dgm:t>
        <a:bodyPr/>
        <a:lstStyle/>
        <a:p>
          <a:r>
            <a:rPr lang="en-US" dirty="0" smtClean="0"/>
            <a:t>OC</a:t>
          </a:r>
          <a:endParaRPr lang="en-US" dirty="0"/>
        </a:p>
      </dgm:t>
    </dgm:pt>
    <dgm:pt modelId="{553F3B57-2308-DE46-8C15-F0D59DA0B4A7}" type="parTrans" cxnId="{8E87EB25-BB1E-184E-86AE-DA8A3B156ACC}">
      <dgm:prSet/>
      <dgm:spPr/>
      <dgm:t>
        <a:bodyPr/>
        <a:lstStyle/>
        <a:p>
          <a:endParaRPr lang="en-US"/>
        </a:p>
      </dgm:t>
    </dgm:pt>
    <dgm:pt modelId="{1BCF36B3-4E7F-A34C-A72F-EDF8C39B809B}" type="sibTrans" cxnId="{8E87EB25-BB1E-184E-86AE-DA8A3B156ACC}">
      <dgm:prSet/>
      <dgm:spPr/>
      <dgm:t>
        <a:bodyPr/>
        <a:lstStyle/>
        <a:p>
          <a:endParaRPr lang="en-US"/>
        </a:p>
      </dgm:t>
    </dgm:pt>
    <dgm:pt modelId="{5D1C579E-5EBC-5745-A67D-5CE9879E69B3}">
      <dgm:prSet phldrT="[Text]" custT="1"/>
      <dgm:spPr/>
      <dgm:t>
        <a:bodyPr/>
        <a:lstStyle/>
        <a:p>
          <a:r>
            <a:rPr lang="en-US" sz="1800" dirty="0" smtClean="0"/>
            <a:t>Building bond paid by Developer</a:t>
          </a:r>
          <a:endParaRPr lang="en-US" sz="1800" dirty="0"/>
        </a:p>
      </dgm:t>
    </dgm:pt>
    <dgm:pt modelId="{DDA6B62B-2AA6-574D-B02C-AEBDEB4C8706}" type="parTrans" cxnId="{AFC10381-791F-364F-9DC4-06F2C6920D93}">
      <dgm:prSet/>
      <dgm:spPr/>
      <dgm:t>
        <a:bodyPr/>
        <a:lstStyle/>
        <a:p>
          <a:endParaRPr lang="en-US"/>
        </a:p>
      </dgm:t>
    </dgm:pt>
    <dgm:pt modelId="{941C11C9-8242-644E-A094-334BC65562D8}" type="sibTrans" cxnId="{AFC10381-791F-364F-9DC4-06F2C6920D93}">
      <dgm:prSet/>
      <dgm:spPr/>
      <dgm:t>
        <a:bodyPr/>
        <a:lstStyle/>
        <a:p>
          <a:endParaRPr lang="en-US"/>
        </a:p>
      </dgm:t>
    </dgm:pt>
    <dgm:pt modelId="{0105C10D-D76D-A647-98E2-A7010D6B20D0}">
      <dgm:prSet phldrT="[Text]"/>
      <dgm:spPr/>
      <dgm:t>
        <a:bodyPr/>
        <a:lstStyle/>
        <a:p>
          <a:r>
            <a:rPr lang="en-US" dirty="0" smtClean="0"/>
            <a:t>12 months</a:t>
          </a:r>
          <a:endParaRPr lang="en-US" dirty="0"/>
        </a:p>
      </dgm:t>
    </dgm:pt>
    <dgm:pt modelId="{0246AE23-266F-3341-99AA-5DB624A223E8}" type="parTrans" cxnId="{7E243808-3EC5-0F4A-ADC6-78DBFEEC9CDD}">
      <dgm:prSet/>
      <dgm:spPr/>
      <dgm:t>
        <a:bodyPr/>
        <a:lstStyle/>
        <a:p>
          <a:endParaRPr lang="en-US"/>
        </a:p>
      </dgm:t>
    </dgm:pt>
    <dgm:pt modelId="{060B86BB-D374-7D4A-AC02-3EA2520F5E2B}" type="sibTrans" cxnId="{7E243808-3EC5-0F4A-ADC6-78DBFEEC9CDD}">
      <dgm:prSet/>
      <dgm:spPr/>
      <dgm:t>
        <a:bodyPr/>
        <a:lstStyle/>
        <a:p>
          <a:endParaRPr lang="en-US"/>
        </a:p>
      </dgm:t>
    </dgm:pt>
    <dgm:pt modelId="{AFB58A3B-B551-8D47-B7F4-CB640CB2D5E1}">
      <dgm:prSet phldrT="[Text]" custT="1"/>
      <dgm:spPr/>
      <dgm:t>
        <a:bodyPr/>
        <a:lstStyle/>
        <a:p>
          <a:r>
            <a:rPr lang="en-US" sz="1800" dirty="0" smtClean="0"/>
            <a:t>Developer appoints building inspector</a:t>
          </a:r>
          <a:endParaRPr lang="en-US" sz="1800" dirty="0"/>
        </a:p>
      </dgm:t>
    </dgm:pt>
    <dgm:pt modelId="{8B739BA5-D17B-9B4E-90FF-1BE8689AF215}" type="parTrans" cxnId="{15BB2EF7-3BC8-FF45-8B1B-B4DA9E0E937B}">
      <dgm:prSet/>
      <dgm:spPr/>
      <dgm:t>
        <a:bodyPr/>
        <a:lstStyle/>
        <a:p>
          <a:endParaRPr lang="en-US"/>
        </a:p>
      </dgm:t>
    </dgm:pt>
    <dgm:pt modelId="{1E3D60E0-EA96-664F-B1D1-2BE8C7EED0DC}" type="sibTrans" cxnId="{15BB2EF7-3BC8-FF45-8B1B-B4DA9E0E937B}">
      <dgm:prSet/>
      <dgm:spPr/>
      <dgm:t>
        <a:bodyPr/>
        <a:lstStyle/>
        <a:p>
          <a:endParaRPr lang="en-US"/>
        </a:p>
      </dgm:t>
    </dgm:pt>
    <dgm:pt modelId="{17446ED4-DFA0-A747-B37C-D26AECE7BA58}">
      <dgm:prSet phldrT="[Text]"/>
      <dgm:spPr/>
      <dgm:t>
        <a:bodyPr/>
        <a:lstStyle/>
        <a:p>
          <a:r>
            <a:rPr lang="en-US" dirty="0" smtClean="0"/>
            <a:t>15-18 months</a:t>
          </a:r>
          <a:endParaRPr lang="en-US" dirty="0"/>
        </a:p>
      </dgm:t>
    </dgm:pt>
    <dgm:pt modelId="{75208A00-8C48-3A43-9849-7A1C0F4CE55C}" type="parTrans" cxnId="{C0FFAC7A-D870-7A40-BA33-3B09209D4751}">
      <dgm:prSet/>
      <dgm:spPr/>
      <dgm:t>
        <a:bodyPr/>
        <a:lstStyle/>
        <a:p>
          <a:endParaRPr lang="en-US"/>
        </a:p>
      </dgm:t>
    </dgm:pt>
    <dgm:pt modelId="{285875A1-F472-3D4D-94CF-AC52E40857EA}" type="sibTrans" cxnId="{C0FFAC7A-D870-7A40-BA33-3B09209D4751}">
      <dgm:prSet/>
      <dgm:spPr/>
      <dgm:t>
        <a:bodyPr/>
        <a:lstStyle/>
        <a:p>
          <a:endParaRPr lang="en-US"/>
        </a:p>
      </dgm:t>
    </dgm:pt>
    <dgm:pt modelId="{6BDF8474-4351-E545-A22C-EBD3767517A1}">
      <dgm:prSet phldrT="[Text]" custT="1"/>
      <dgm:spPr/>
      <dgm:t>
        <a:bodyPr/>
        <a:lstStyle/>
        <a:p>
          <a:r>
            <a:rPr lang="en-US" sz="1800" dirty="0" smtClean="0"/>
            <a:t>Interim Report</a:t>
          </a:r>
          <a:endParaRPr lang="en-US" sz="1800" dirty="0"/>
        </a:p>
      </dgm:t>
    </dgm:pt>
    <dgm:pt modelId="{B675C0A9-3F7A-4443-A4FC-DE12DF385107}" type="parTrans" cxnId="{7C13E911-EAC4-6547-A580-435A351E8565}">
      <dgm:prSet/>
      <dgm:spPr/>
      <dgm:t>
        <a:bodyPr/>
        <a:lstStyle/>
        <a:p>
          <a:endParaRPr lang="en-US"/>
        </a:p>
      </dgm:t>
    </dgm:pt>
    <dgm:pt modelId="{61A3F598-22D6-7A4B-BE97-B736BDBEB870}" type="sibTrans" cxnId="{7C13E911-EAC4-6547-A580-435A351E8565}">
      <dgm:prSet/>
      <dgm:spPr/>
      <dgm:t>
        <a:bodyPr/>
        <a:lstStyle/>
        <a:p>
          <a:endParaRPr lang="en-US"/>
        </a:p>
      </dgm:t>
    </dgm:pt>
    <dgm:pt modelId="{5AE408FC-1F37-714D-A111-7B5F89C278B4}">
      <dgm:prSet/>
      <dgm:spPr/>
      <dgm:t>
        <a:bodyPr/>
        <a:lstStyle/>
        <a:p>
          <a:r>
            <a:rPr lang="en-US" dirty="0" smtClean="0"/>
            <a:t>21-24 months</a:t>
          </a:r>
          <a:endParaRPr lang="en-US" dirty="0"/>
        </a:p>
      </dgm:t>
    </dgm:pt>
    <dgm:pt modelId="{2FBB7C2F-65FB-244D-AC50-CC80BEF79E2C}" type="parTrans" cxnId="{9AF19748-63AF-A449-ACD5-DFAE3098CD79}">
      <dgm:prSet/>
      <dgm:spPr/>
      <dgm:t>
        <a:bodyPr/>
        <a:lstStyle/>
        <a:p>
          <a:endParaRPr lang="en-US"/>
        </a:p>
      </dgm:t>
    </dgm:pt>
    <dgm:pt modelId="{CE11995F-9D1F-FC4E-94E4-9B97662A6B22}" type="sibTrans" cxnId="{9AF19748-63AF-A449-ACD5-DFAE3098CD79}">
      <dgm:prSet/>
      <dgm:spPr/>
      <dgm:t>
        <a:bodyPr/>
        <a:lstStyle/>
        <a:p>
          <a:endParaRPr lang="en-US"/>
        </a:p>
      </dgm:t>
    </dgm:pt>
    <dgm:pt modelId="{2ED6C22B-7F92-0E4E-A151-DCD9F829CF90}">
      <dgm:prSet custT="1"/>
      <dgm:spPr/>
      <dgm:t>
        <a:bodyPr/>
        <a:lstStyle/>
        <a:p>
          <a:r>
            <a:rPr lang="en-US" sz="1800" dirty="0" smtClean="0"/>
            <a:t>Final Report</a:t>
          </a:r>
          <a:endParaRPr lang="en-US" sz="1800" dirty="0"/>
        </a:p>
      </dgm:t>
    </dgm:pt>
    <dgm:pt modelId="{968B5DB9-0013-EC4F-B0CC-63A48A19D97F}" type="parTrans" cxnId="{BA470721-F829-B747-9D88-E135CB102150}">
      <dgm:prSet/>
      <dgm:spPr/>
      <dgm:t>
        <a:bodyPr/>
        <a:lstStyle/>
        <a:p>
          <a:endParaRPr lang="en-US"/>
        </a:p>
      </dgm:t>
    </dgm:pt>
    <dgm:pt modelId="{46824288-092C-C144-982E-D25D75836F41}" type="sibTrans" cxnId="{BA470721-F829-B747-9D88-E135CB102150}">
      <dgm:prSet/>
      <dgm:spPr/>
      <dgm:t>
        <a:bodyPr/>
        <a:lstStyle/>
        <a:p>
          <a:endParaRPr lang="en-US"/>
        </a:p>
      </dgm:t>
    </dgm:pt>
    <dgm:pt modelId="{A94193E2-A502-774F-A598-8484DD23D830}" type="pres">
      <dgm:prSet presAssocID="{6192845A-7575-364B-A4AB-40E20DE5C979}" presName="rootnode" presStyleCnt="0">
        <dgm:presLayoutVars>
          <dgm:chMax/>
          <dgm:chPref/>
          <dgm:dir/>
          <dgm:animLvl val="lvl"/>
        </dgm:presLayoutVars>
      </dgm:prSet>
      <dgm:spPr/>
      <dgm:t>
        <a:bodyPr/>
        <a:lstStyle/>
        <a:p>
          <a:endParaRPr lang="en-US"/>
        </a:p>
      </dgm:t>
    </dgm:pt>
    <dgm:pt modelId="{6357B4F7-A880-F848-B5D7-649B18CDC624}" type="pres">
      <dgm:prSet presAssocID="{68C87590-F9A3-F647-947A-A53BECC03882}" presName="composite" presStyleCnt="0"/>
      <dgm:spPr/>
    </dgm:pt>
    <dgm:pt modelId="{02E04AFC-0AE2-4C48-A36F-CC92F7D35C18}" type="pres">
      <dgm:prSet presAssocID="{68C87590-F9A3-F647-947A-A53BECC03882}" presName="bentUpArrow1" presStyleLbl="alignImgPlace1" presStyleIdx="0" presStyleCnt="3"/>
      <dgm:spPr/>
    </dgm:pt>
    <dgm:pt modelId="{C2D9751E-597E-4348-A299-0FB02A2F979D}" type="pres">
      <dgm:prSet presAssocID="{68C87590-F9A3-F647-947A-A53BECC03882}" presName="ParentText" presStyleLbl="node1" presStyleIdx="0" presStyleCnt="4">
        <dgm:presLayoutVars>
          <dgm:chMax val="1"/>
          <dgm:chPref val="1"/>
          <dgm:bulletEnabled val="1"/>
        </dgm:presLayoutVars>
      </dgm:prSet>
      <dgm:spPr/>
      <dgm:t>
        <a:bodyPr/>
        <a:lstStyle/>
        <a:p>
          <a:endParaRPr lang="en-US"/>
        </a:p>
      </dgm:t>
    </dgm:pt>
    <dgm:pt modelId="{EF083D8C-36AC-6140-9DB3-B3467D9BA42E}" type="pres">
      <dgm:prSet presAssocID="{68C87590-F9A3-F647-947A-A53BECC03882}" presName="ChildText" presStyleLbl="revTx" presStyleIdx="0" presStyleCnt="4" custScaleX="163958" custLinFactNeighborX="35450" custLinFactNeighborY="3418">
        <dgm:presLayoutVars>
          <dgm:chMax val="0"/>
          <dgm:chPref val="0"/>
          <dgm:bulletEnabled val="1"/>
        </dgm:presLayoutVars>
      </dgm:prSet>
      <dgm:spPr/>
      <dgm:t>
        <a:bodyPr/>
        <a:lstStyle/>
        <a:p>
          <a:endParaRPr lang="en-US"/>
        </a:p>
      </dgm:t>
    </dgm:pt>
    <dgm:pt modelId="{09022250-042D-A540-B988-C6C277ADB7CA}" type="pres">
      <dgm:prSet presAssocID="{1BCF36B3-4E7F-A34C-A72F-EDF8C39B809B}" presName="sibTrans" presStyleCnt="0"/>
      <dgm:spPr/>
    </dgm:pt>
    <dgm:pt modelId="{7CE8464F-8322-604C-8360-779DB6C96160}" type="pres">
      <dgm:prSet presAssocID="{0105C10D-D76D-A647-98E2-A7010D6B20D0}" presName="composite" presStyleCnt="0"/>
      <dgm:spPr/>
    </dgm:pt>
    <dgm:pt modelId="{E2C02DD1-3636-2040-934E-00AD8B7BFD40}" type="pres">
      <dgm:prSet presAssocID="{0105C10D-D76D-A647-98E2-A7010D6B20D0}" presName="bentUpArrow1" presStyleLbl="alignImgPlace1" presStyleIdx="1" presStyleCnt="3"/>
      <dgm:spPr/>
    </dgm:pt>
    <dgm:pt modelId="{898420D1-DEBA-1E4C-A5E2-EDA9EE168A36}" type="pres">
      <dgm:prSet presAssocID="{0105C10D-D76D-A647-98E2-A7010D6B20D0}" presName="ParentText" presStyleLbl="node1" presStyleIdx="1" presStyleCnt="4">
        <dgm:presLayoutVars>
          <dgm:chMax val="1"/>
          <dgm:chPref val="1"/>
          <dgm:bulletEnabled val="1"/>
        </dgm:presLayoutVars>
      </dgm:prSet>
      <dgm:spPr/>
      <dgm:t>
        <a:bodyPr/>
        <a:lstStyle/>
        <a:p>
          <a:endParaRPr lang="en-US"/>
        </a:p>
      </dgm:t>
    </dgm:pt>
    <dgm:pt modelId="{50721FBC-10B6-0643-8B70-30FFF3ADA398}" type="pres">
      <dgm:prSet presAssocID="{0105C10D-D76D-A647-98E2-A7010D6B20D0}" presName="ChildText" presStyleLbl="revTx" presStyleIdx="1" presStyleCnt="4" custScaleX="135019" custScaleY="118483" custLinFactNeighborX="20586">
        <dgm:presLayoutVars>
          <dgm:chMax val="0"/>
          <dgm:chPref val="0"/>
          <dgm:bulletEnabled val="1"/>
        </dgm:presLayoutVars>
      </dgm:prSet>
      <dgm:spPr/>
      <dgm:t>
        <a:bodyPr/>
        <a:lstStyle/>
        <a:p>
          <a:endParaRPr lang="en-US"/>
        </a:p>
      </dgm:t>
    </dgm:pt>
    <dgm:pt modelId="{6504A34A-1198-1247-9323-29C8EC1BE77F}" type="pres">
      <dgm:prSet presAssocID="{060B86BB-D374-7D4A-AC02-3EA2520F5E2B}" presName="sibTrans" presStyleCnt="0"/>
      <dgm:spPr/>
    </dgm:pt>
    <dgm:pt modelId="{2C30BE58-AC9D-E941-AB64-957A7EFA94F0}" type="pres">
      <dgm:prSet presAssocID="{17446ED4-DFA0-A747-B37C-D26AECE7BA58}" presName="composite" presStyleCnt="0"/>
      <dgm:spPr/>
    </dgm:pt>
    <dgm:pt modelId="{B73A9ADE-94BA-854D-B3EF-B14629896F8C}" type="pres">
      <dgm:prSet presAssocID="{17446ED4-DFA0-A747-B37C-D26AECE7BA58}" presName="bentUpArrow1" presStyleLbl="alignImgPlace1" presStyleIdx="2" presStyleCnt="3"/>
      <dgm:spPr/>
    </dgm:pt>
    <dgm:pt modelId="{ED04FDFA-2B9B-274B-9874-320B7EE87BD7}" type="pres">
      <dgm:prSet presAssocID="{17446ED4-DFA0-A747-B37C-D26AECE7BA58}" presName="ParentText" presStyleLbl="node1" presStyleIdx="2" presStyleCnt="4">
        <dgm:presLayoutVars>
          <dgm:chMax val="1"/>
          <dgm:chPref val="1"/>
          <dgm:bulletEnabled val="1"/>
        </dgm:presLayoutVars>
      </dgm:prSet>
      <dgm:spPr/>
      <dgm:t>
        <a:bodyPr/>
        <a:lstStyle/>
        <a:p>
          <a:endParaRPr lang="en-US"/>
        </a:p>
      </dgm:t>
    </dgm:pt>
    <dgm:pt modelId="{0A311CCD-13D7-9D42-939C-9B832ACABFBB}" type="pres">
      <dgm:prSet presAssocID="{17446ED4-DFA0-A747-B37C-D26AECE7BA58}" presName="ChildText" presStyleLbl="revTx" presStyleIdx="2" presStyleCnt="4">
        <dgm:presLayoutVars>
          <dgm:chMax val="0"/>
          <dgm:chPref val="0"/>
          <dgm:bulletEnabled val="1"/>
        </dgm:presLayoutVars>
      </dgm:prSet>
      <dgm:spPr/>
      <dgm:t>
        <a:bodyPr/>
        <a:lstStyle/>
        <a:p>
          <a:endParaRPr lang="en-US"/>
        </a:p>
      </dgm:t>
    </dgm:pt>
    <dgm:pt modelId="{4419D995-220B-2146-A378-9FD0862EF887}" type="pres">
      <dgm:prSet presAssocID="{285875A1-F472-3D4D-94CF-AC52E40857EA}" presName="sibTrans" presStyleCnt="0"/>
      <dgm:spPr/>
    </dgm:pt>
    <dgm:pt modelId="{00937C94-F605-FF49-8B41-AAC45C4355D0}" type="pres">
      <dgm:prSet presAssocID="{5AE408FC-1F37-714D-A111-7B5F89C278B4}" presName="composite" presStyleCnt="0"/>
      <dgm:spPr/>
    </dgm:pt>
    <dgm:pt modelId="{38E1DBA2-7FF9-894B-AD79-429A6EAB8FF2}" type="pres">
      <dgm:prSet presAssocID="{5AE408FC-1F37-714D-A111-7B5F89C278B4}" presName="ParentText" presStyleLbl="node1" presStyleIdx="3" presStyleCnt="4">
        <dgm:presLayoutVars>
          <dgm:chMax val="1"/>
          <dgm:chPref val="1"/>
          <dgm:bulletEnabled val="1"/>
        </dgm:presLayoutVars>
      </dgm:prSet>
      <dgm:spPr/>
      <dgm:t>
        <a:bodyPr/>
        <a:lstStyle/>
        <a:p>
          <a:endParaRPr lang="en-US"/>
        </a:p>
      </dgm:t>
    </dgm:pt>
    <dgm:pt modelId="{41AC9D50-4806-F94C-924A-505E86F3110F}" type="pres">
      <dgm:prSet presAssocID="{5AE408FC-1F37-714D-A111-7B5F89C278B4}" presName="FinalChildText" presStyleLbl="revTx" presStyleIdx="3" presStyleCnt="4">
        <dgm:presLayoutVars>
          <dgm:chMax val="0"/>
          <dgm:chPref val="0"/>
          <dgm:bulletEnabled val="1"/>
        </dgm:presLayoutVars>
      </dgm:prSet>
      <dgm:spPr/>
      <dgm:t>
        <a:bodyPr/>
        <a:lstStyle/>
        <a:p>
          <a:endParaRPr lang="en-US"/>
        </a:p>
      </dgm:t>
    </dgm:pt>
  </dgm:ptLst>
  <dgm:cxnLst>
    <dgm:cxn modelId="{29B4C42B-15AB-684A-A01F-AB4B7268F314}" type="presOf" srcId="{17446ED4-DFA0-A747-B37C-D26AECE7BA58}" destId="{ED04FDFA-2B9B-274B-9874-320B7EE87BD7}" srcOrd="0" destOrd="0" presId="urn:microsoft.com/office/officeart/2005/8/layout/StepDownProcess"/>
    <dgm:cxn modelId="{8E87EB25-BB1E-184E-86AE-DA8A3B156ACC}" srcId="{6192845A-7575-364B-A4AB-40E20DE5C979}" destId="{68C87590-F9A3-F647-947A-A53BECC03882}" srcOrd="0" destOrd="0" parTransId="{553F3B57-2308-DE46-8C15-F0D59DA0B4A7}" sibTransId="{1BCF36B3-4E7F-A34C-A72F-EDF8C39B809B}"/>
    <dgm:cxn modelId="{15BB2EF7-3BC8-FF45-8B1B-B4DA9E0E937B}" srcId="{0105C10D-D76D-A647-98E2-A7010D6B20D0}" destId="{AFB58A3B-B551-8D47-B7F4-CB640CB2D5E1}" srcOrd="0" destOrd="0" parTransId="{8B739BA5-D17B-9B4E-90FF-1BE8689AF215}" sibTransId="{1E3D60E0-EA96-664F-B1D1-2BE8C7EED0DC}"/>
    <dgm:cxn modelId="{6CBF9BA1-EF86-604E-8180-5CB74F4BF2F3}" type="presOf" srcId="{68C87590-F9A3-F647-947A-A53BECC03882}" destId="{C2D9751E-597E-4348-A299-0FB02A2F979D}" srcOrd="0" destOrd="0" presId="urn:microsoft.com/office/officeart/2005/8/layout/StepDownProcess"/>
    <dgm:cxn modelId="{AFC10381-791F-364F-9DC4-06F2C6920D93}" srcId="{68C87590-F9A3-F647-947A-A53BECC03882}" destId="{5D1C579E-5EBC-5745-A67D-5CE9879E69B3}" srcOrd="0" destOrd="0" parTransId="{DDA6B62B-2AA6-574D-B02C-AEBDEB4C8706}" sibTransId="{941C11C9-8242-644E-A094-334BC65562D8}"/>
    <dgm:cxn modelId="{7C13E911-EAC4-6547-A580-435A351E8565}" srcId="{17446ED4-DFA0-A747-B37C-D26AECE7BA58}" destId="{6BDF8474-4351-E545-A22C-EBD3767517A1}" srcOrd="0" destOrd="0" parTransId="{B675C0A9-3F7A-4443-A4FC-DE12DF385107}" sibTransId="{61A3F598-22D6-7A4B-BE97-B736BDBEB870}"/>
    <dgm:cxn modelId="{49A54578-6369-4946-8A50-BDB5A246CC7E}" type="presOf" srcId="{5D1C579E-5EBC-5745-A67D-5CE9879E69B3}" destId="{EF083D8C-36AC-6140-9DB3-B3467D9BA42E}" srcOrd="0" destOrd="0" presId="urn:microsoft.com/office/officeart/2005/8/layout/StepDownProcess"/>
    <dgm:cxn modelId="{9AF19748-63AF-A449-ACD5-DFAE3098CD79}" srcId="{6192845A-7575-364B-A4AB-40E20DE5C979}" destId="{5AE408FC-1F37-714D-A111-7B5F89C278B4}" srcOrd="3" destOrd="0" parTransId="{2FBB7C2F-65FB-244D-AC50-CC80BEF79E2C}" sibTransId="{CE11995F-9D1F-FC4E-94E4-9B97662A6B22}"/>
    <dgm:cxn modelId="{BA470721-F829-B747-9D88-E135CB102150}" srcId="{5AE408FC-1F37-714D-A111-7B5F89C278B4}" destId="{2ED6C22B-7F92-0E4E-A151-DCD9F829CF90}" srcOrd="0" destOrd="0" parTransId="{968B5DB9-0013-EC4F-B0CC-63A48A19D97F}" sibTransId="{46824288-092C-C144-982E-D25D75836F41}"/>
    <dgm:cxn modelId="{08BE0EFF-0B76-924E-9B62-DD18346B751E}" type="presOf" srcId="{AFB58A3B-B551-8D47-B7F4-CB640CB2D5E1}" destId="{50721FBC-10B6-0643-8B70-30FFF3ADA398}" srcOrd="0" destOrd="0" presId="urn:microsoft.com/office/officeart/2005/8/layout/StepDownProcess"/>
    <dgm:cxn modelId="{7E243808-3EC5-0F4A-ADC6-78DBFEEC9CDD}" srcId="{6192845A-7575-364B-A4AB-40E20DE5C979}" destId="{0105C10D-D76D-A647-98E2-A7010D6B20D0}" srcOrd="1" destOrd="0" parTransId="{0246AE23-266F-3341-99AA-5DB624A223E8}" sibTransId="{060B86BB-D374-7D4A-AC02-3EA2520F5E2B}"/>
    <dgm:cxn modelId="{95DB37EE-2765-6549-BDF7-AF0E73DAAB02}" type="presOf" srcId="{2ED6C22B-7F92-0E4E-A151-DCD9F829CF90}" destId="{41AC9D50-4806-F94C-924A-505E86F3110F}" srcOrd="0" destOrd="0" presId="urn:microsoft.com/office/officeart/2005/8/layout/StepDownProcess"/>
    <dgm:cxn modelId="{E650CC95-F614-0E45-98D3-01432043C42E}" type="presOf" srcId="{0105C10D-D76D-A647-98E2-A7010D6B20D0}" destId="{898420D1-DEBA-1E4C-A5E2-EDA9EE168A36}" srcOrd="0" destOrd="0" presId="urn:microsoft.com/office/officeart/2005/8/layout/StepDownProcess"/>
    <dgm:cxn modelId="{79F5E45A-401F-4E40-80F2-2AD863B053EA}" type="presOf" srcId="{6192845A-7575-364B-A4AB-40E20DE5C979}" destId="{A94193E2-A502-774F-A598-8484DD23D830}" srcOrd="0" destOrd="0" presId="urn:microsoft.com/office/officeart/2005/8/layout/StepDownProcess"/>
    <dgm:cxn modelId="{523E275C-C92B-AD49-8ECD-8EE6E35CD28A}" type="presOf" srcId="{5AE408FC-1F37-714D-A111-7B5F89C278B4}" destId="{38E1DBA2-7FF9-894B-AD79-429A6EAB8FF2}" srcOrd="0" destOrd="0" presId="urn:microsoft.com/office/officeart/2005/8/layout/StepDownProcess"/>
    <dgm:cxn modelId="{406F4F2F-B44B-3D4F-BD4E-A2E7C5CFA776}" type="presOf" srcId="{6BDF8474-4351-E545-A22C-EBD3767517A1}" destId="{0A311CCD-13D7-9D42-939C-9B832ACABFBB}" srcOrd="0" destOrd="0" presId="urn:microsoft.com/office/officeart/2005/8/layout/StepDownProcess"/>
    <dgm:cxn modelId="{C0FFAC7A-D870-7A40-BA33-3B09209D4751}" srcId="{6192845A-7575-364B-A4AB-40E20DE5C979}" destId="{17446ED4-DFA0-A747-B37C-D26AECE7BA58}" srcOrd="2" destOrd="0" parTransId="{75208A00-8C48-3A43-9849-7A1C0F4CE55C}" sibTransId="{285875A1-F472-3D4D-94CF-AC52E40857EA}"/>
    <dgm:cxn modelId="{B3A3B452-AAC7-3646-958D-CE2739B76F9C}" type="presParOf" srcId="{A94193E2-A502-774F-A598-8484DD23D830}" destId="{6357B4F7-A880-F848-B5D7-649B18CDC624}" srcOrd="0" destOrd="0" presId="urn:microsoft.com/office/officeart/2005/8/layout/StepDownProcess"/>
    <dgm:cxn modelId="{F40133EC-62B4-2840-980B-51D2EAB8D209}" type="presParOf" srcId="{6357B4F7-A880-F848-B5D7-649B18CDC624}" destId="{02E04AFC-0AE2-4C48-A36F-CC92F7D35C18}" srcOrd="0" destOrd="0" presId="urn:microsoft.com/office/officeart/2005/8/layout/StepDownProcess"/>
    <dgm:cxn modelId="{A09825CF-E0A0-4D47-A31F-D6260342895F}" type="presParOf" srcId="{6357B4F7-A880-F848-B5D7-649B18CDC624}" destId="{C2D9751E-597E-4348-A299-0FB02A2F979D}" srcOrd="1" destOrd="0" presId="urn:microsoft.com/office/officeart/2005/8/layout/StepDownProcess"/>
    <dgm:cxn modelId="{EA58D9CF-3285-0A49-9F0D-BC3E90896F33}" type="presParOf" srcId="{6357B4F7-A880-F848-B5D7-649B18CDC624}" destId="{EF083D8C-36AC-6140-9DB3-B3467D9BA42E}" srcOrd="2" destOrd="0" presId="urn:microsoft.com/office/officeart/2005/8/layout/StepDownProcess"/>
    <dgm:cxn modelId="{1F8127A9-FE55-C940-B12C-89DEA48DE007}" type="presParOf" srcId="{A94193E2-A502-774F-A598-8484DD23D830}" destId="{09022250-042D-A540-B988-C6C277ADB7CA}" srcOrd="1" destOrd="0" presId="urn:microsoft.com/office/officeart/2005/8/layout/StepDownProcess"/>
    <dgm:cxn modelId="{0B6C0EDE-C26D-7744-B812-6D0EE984B299}" type="presParOf" srcId="{A94193E2-A502-774F-A598-8484DD23D830}" destId="{7CE8464F-8322-604C-8360-779DB6C96160}" srcOrd="2" destOrd="0" presId="urn:microsoft.com/office/officeart/2005/8/layout/StepDownProcess"/>
    <dgm:cxn modelId="{699CF26D-9790-9942-8381-9DB49A2AAAEF}" type="presParOf" srcId="{7CE8464F-8322-604C-8360-779DB6C96160}" destId="{E2C02DD1-3636-2040-934E-00AD8B7BFD40}" srcOrd="0" destOrd="0" presId="urn:microsoft.com/office/officeart/2005/8/layout/StepDownProcess"/>
    <dgm:cxn modelId="{E114919A-B6B2-E14C-A696-05FEC22F4BC9}" type="presParOf" srcId="{7CE8464F-8322-604C-8360-779DB6C96160}" destId="{898420D1-DEBA-1E4C-A5E2-EDA9EE168A36}" srcOrd="1" destOrd="0" presId="urn:microsoft.com/office/officeart/2005/8/layout/StepDownProcess"/>
    <dgm:cxn modelId="{3D0BA06E-5710-2648-9088-696668421DF3}" type="presParOf" srcId="{7CE8464F-8322-604C-8360-779DB6C96160}" destId="{50721FBC-10B6-0643-8B70-30FFF3ADA398}" srcOrd="2" destOrd="0" presId="urn:microsoft.com/office/officeart/2005/8/layout/StepDownProcess"/>
    <dgm:cxn modelId="{439CE9F9-9202-4B49-8E5F-34E39CF5A875}" type="presParOf" srcId="{A94193E2-A502-774F-A598-8484DD23D830}" destId="{6504A34A-1198-1247-9323-29C8EC1BE77F}" srcOrd="3" destOrd="0" presId="urn:microsoft.com/office/officeart/2005/8/layout/StepDownProcess"/>
    <dgm:cxn modelId="{D51F1267-7671-614A-98F3-832291ACB4E1}" type="presParOf" srcId="{A94193E2-A502-774F-A598-8484DD23D830}" destId="{2C30BE58-AC9D-E941-AB64-957A7EFA94F0}" srcOrd="4" destOrd="0" presId="urn:microsoft.com/office/officeart/2005/8/layout/StepDownProcess"/>
    <dgm:cxn modelId="{8CB28774-34A2-8841-B607-8D3B516D587F}" type="presParOf" srcId="{2C30BE58-AC9D-E941-AB64-957A7EFA94F0}" destId="{B73A9ADE-94BA-854D-B3EF-B14629896F8C}" srcOrd="0" destOrd="0" presId="urn:microsoft.com/office/officeart/2005/8/layout/StepDownProcess"/>
    <dgm:cxn modelId="{AAD60966-FAB1-F349-8284-21ECD682F288}" type="presParOf" srcId="{2C30BE58-AC9D-E941-AB64-957A7EFA94F0}" destId="{ED04FDFA-2B9B-274B-9874-320B7EE87BD7}" srcOrd="1" destOrd="0" presId="urn:microsoft.com/office/officeart/2005/8/layout/StepDownProcess"/>
    <dgm:cxn modelId="{1BA668BB-E24B-0B41-AFAD-0D84895CE498}" type="presParOf" srcId="{2C30BE58-AC9D-E941-AB64-957A7EFA94F0}" destId="{0A311CCD-13D7-9D42-939C-9B832ACABFBB}" srcOrd="2" destOrd="0" presId="urn:microsoft.com/office/officeart/2005/8/layout/StepDownProcess"/>
    <dgm:cxn modelId="{B518CD5E-4D43-5D4A-ADD2-1BD37B3C7748}" type="presParOf" srcId="{A94193E2-A502-774F-A598-8484DD23D830}" destId="{4419D995-220B-2146-A378-9FD0862EF887}" srcOrd="5" destOrd="0" presId="urn:microsoft.com/office/officeart/2005/8/layout/StepDownProcess"/>
    <dgm:cxn modelId="{74E2725D-993E-4D4C-8161-A930F95BEA47}" type="presParOf" srcId="{A94193E2-A502-774F-A598-8484DD23D830}" destId="{00937C94-F605-FF49-8B41-AAC45C4355D0}" srcOrd="6" destOrd="0" presId="urn:microsoft.com/office/officeart/2005/8/layout/StepDownProcess"/>
    <dgm:cxn modelId="{EDA113F0-3CFF-264C-B81D-5C64EA87BF44}" type="presParOf" srcId="{00937C94-F605-FF49-8B41-AAC45C4355D0}" destId="{38E1DBA2-7FF9-894B-AD79-429A6EAB8FF2}" srcOrd="0" destOrd="0" presId="urn:microsoft.com/office/officeart/2005/8/layout/StepDownProcess"/>
    <dgm:cxn modelId="{1A861828-B9BD-2647-B111-6D1DBC8D2CD9}" type="presParOf" srcId="{00937C94-F605-FF49-8B41-AAC45C4355D0}" destId="{41AC9D50-4806-F94C-924A-505E86F3110F}"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04AFC-0AE2-4C48-A36F-CC92F7D35C18}">
      <dsp:nvSpPr>
        <dsp:cNvPr id="0" name=""/>
        <dsp:cNvSpPr/>
      </dsp:nvSpPr>
      <dsp:spPr>
        <a:xfrm rot="5400000">
          <a:off x="1018112" y="989245"/>
          <a:ext cx="868772" cy="98906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2D9751E-597E-4348-A299-0FB02A2F979D}">
      <dsp:nvSpPr>
        <dsp:cNvPr id="0" name=""/>
        <dsp:cNvSpPr/>
      </dsp:nvSpPr>
      <dsp:spPr>
        <a:xfrm>
          <a:off x="787940" y="26193"/>
          <a:ext cx="1462501" cy="1023703"/>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OC</a:t>
          </a:r>
          <a:endParaRPr lang="en-US" sz="2600" kern="1200" dirty="0"/>
        </a:p>
      </dsp:txBody>
      <dsp:txXfrm>
        <a:off x="837922" y="76175"/>
        <a:ext cx="1362537" cy="923739"/>
      </dsp:txXfrm>
    </dsp:sp>
    <dsp:sp modelId="{EF083D8C-36AC-6140-9DB3-B3467D9BA42E}">
      <dsp:nvSpPr>
        <dsp:cNvPr id="0" name=""/>
        <dsp:cNvSpPr/>
      </dsp:nvSpPr>
      <dsp:spPr>
        <a:xfrm>
          <a:off x="2287362" y="152107"/>
          <a:ext cx="1743995"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Building bond paid by Developer</a:t>
          </a:r>
          <a:endParaRPr lang="en-US" sz="1800" kern="1200" dirty="0"/>
        </a:p>
      </dsp:txBody>
      <dsp:txXfrm>
        <a:off x="2287362" y="152107"/>
        <a:ext cx="1743995" cy="827402"/>
      </dsp:txXfrm>
    </dsp:sp>
    <dsp:sp modelId="{E2C02DD1-3636-2040-934E-00AD8B7BFD40}">
      <dsp:nvSpPr>
        <dsp:cNvPr id="0" name=""/>
        <dsp:cNvSpPr/>
      </dsp:nvSpPr>
      <dsp:spPr>
        <a:xfrm rot="5400000">
          <a:off x="2393956" y="2139202"/>
          <a:ext cx="868772" cy="98906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98420D1-DEBA-1E4C-A5E2-EDA9EE168A36}">
      <dsp:nvSpPr>
        <dsp:cNvPr id="0" name=""/>
        <dsp:cNvSpPr/>
      </dsp:nvSpPr>
      <dsp:spPr>
        <a:xfrm>
          <a:off x="2163784" y="1176150"/>
          <a:ext cx="1462501" cy="1023703"/>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12 months</a:t>
          </a:r>
          <a:endParaRPr lang="en-US" sz="2600" kern="1200" dirty="0"/>
        </a:p>
      </dsp:txBody>
      <dsp:txXfrm>
        <a:off x="2213766" y="1226132"/>
        <a:ext cx="1362537" cy="923739"/>
      </dsp:txXfrm>
    </dsp:sp>
    <dsp:sp modelId="{50721FBC-10B6-0643-8B70-30FFF3ADA398}">
      <dsp:nvSpPr>
        <dsp:cNvPr id="0" name=""/>
        <dsp:cNvSpPr/>
      </dsp:nvSpPr>
      <dsp:spPr>
        <a:xfrm>
          <a:off x="3659010" y="1197320"/>
          <a:ext cx="1436176" cy="98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Developer appoints building inspector</a:t>
          </a:r>
          <a:endParaRPr lang="en-US" sz="1800" kern="1200" dirty="0"/>
        </a:p>
      </dsp:txBody>
      <dsp:txXfrm>
        <a:off x="3659010" y="1197320"/>
        <a:ext cx="1436176" cy="980331"/>
      </dsp:txXfrm>
    </dsp:sp>
    <dsp:sp modelId="{B73A9ADE-94BA-854D-B3EF-B14629896F8C}">
      <dsp:nvSpPr>
        <dsp:cNvPr id="0" name=""/>
        <dsp:cNvSpPr/>
      </dsp:nvSpPr>
      <dsp:spPr>
        <a:xfrm rot="5400000">
          <a:off x="3769800" y="3289160"/>
          <a:ext cx="868772" cy="989067"/>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D04FDFA-2B9B-274B-9874-320B7EE87BD7}">
      <dsp:nvSpPr>
        <dsp:cNvPr id="0" name=""/>
        <dsp:cNvSpPr/>
      </dsp:nvSpPr>
      <dsp:spPr>
        <a:xfrm>
          <a:off x="3539628" y="2326108"/>
          <a:ext cx="1462501" cy="1023703"/>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15-18 months</a:t>
          </a:r>
          <a:endParaRPr lang="en-US" sz="2600" kern="1200" dirty="0"/>
        </a:p>
      </dsp:txBody>
      <dsp:txXfrm>
        <a:off x="3589610" y="2376090"/>
        <a:ext cx="1362537" cy="923739"/>
      </dsp:txXfrm>
    </dsp:sp>
    <dsp:sp modelId="{0A311CCD-13D7-9D42-939C-9B832ACABFBB}">
      <dsp:nvSpPr>
        <dsp:cNvPr id="0" name=""/>
        <dsp:cNvSpPr/>
      </dsp:nvSpPr>
      <dsp:spPr>
        <a:xfrm>
          <a:off x="5002130" y="2423741"/>
          <a:ext cx="1063684"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Interim Report</a:t>
          </a:r>
          <a:endParaRPr lang="en-US" sz="1800" kern="1200" dirty="0"/>
        </a:p>
      </dsp:txBody>
      <dsp:txXfrm>
        <a:off x="5002130" y="2423741"/>
        <a:ext cx="1063684" cy="827402"/>
      </dsp:txXfrm>
    </dsp:sp>
    <dsp:sp modelId="{38E1DBA2-7FF9-894B-AD79-429A6EAB8FF2}">
      <dsp:nvSpPr>
        <dsp:cNvPr id="0" name=""/>
        <dsp:cNvSpPr/>
      </dsp:nvSpPr>
      <dsp:spPr>
        <a:xfrm>
          <a:off x="4915473" y="3476065"/>
          <a:ext cx="1462501" cy="1023703"/>
        </a:xfrm>
        <a:prstGeom prst="roundRect">
          <a:avLst>
            <a:gd name="adj" fmla="val 166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21-24 months</a:t>
          </a:r>
          <a:endParaRPr lang="en-US" sz="2600" kern="1200" dirty="0"/>
        </a:p>
      </dsp:txBody>
      <dsp:txXfrm>
        <a:off x="4965455" y="3526047"/>
        <a:ext cx="1362537" cy="923739"/>
      </dsp:txXfrm>
    </dsp:sp>
    <dsp:sp modelId="{41AC9D50-4806-F94C-924A-505E86F3110F}">
      <dsp:nvSpPr>
        <dsp:cNvPr id="0" name=""/>
        <dsp:cNvSpPr/>
      </dsp:nvSpPr>
      <dsp:spPr>
        <a:xfrm>
          <a:off x="6377974" y="3573698"/>
          <a:ext cx="1063684" cy="827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Final Report</a:t>
          </a:r>
          <a:endParaRPr lang="en-US" sz="1800" kern="1200" dirty="0"/>
        </a:p>
      </dsp:txBody>
      <dsp:txXfrm>
        <a:off x="6377974" y="3573698"/>
        <a:ext cx="1063684" cy="82740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en-US"/>
          </a:p>
        </p:txBody>
      </p:sp>
      <p:sp>
        <p:nvSpPr>
          <p:cNvPr id="3" name="Date Placeholder 2"/>
          <p:cNvSpPr>
            <a:spLocks noGrp="1"/>
          </p:cNvSpPr>
          <p:nvPr>
            <p:ph type="dt" sz="quarter" idx="1"/>
          </p:nvPr>
        </p:nvSpPr>
        <p:spPr>
          <a:xfrm>
            <a:off x="3850443" y="1"/>
            <a:ext cx="2945659" cy="496332"/>
          </a:xfrm>
          <a:prstGeom prst="rect">
            <a:avLst/>
          </a:prstGeom>
        </p:spPr>
        <p:txBody>
          <a:bodyPr vert="horz" lIns="91413" tIns="45706" rIns="91413" bIns="45706" rtlCol="0"/>
          <a:lstStyle>
            <a:lvl1pPr algn="r">
              <a:defRPr sz="1200"/>
            </a:lvl1pPr>
          </a:lstStyle>
          <a:p>
            <a:fld id="{FDED631F-B03D-124B-B867-29072993AFAF}" type="datetimeFigureOut">
              <a:rPr lang="en-US" smtClean="0"/>
              <a:t>7/3/2017</a:t>
            </a:fld>
            <a:endParaRPr lang="en-US"/>
          </a:p>
        </p:txBody>
      </p:sp>
      <p:sp>
        <p:nvSpPr>
          <p:cNvPr id="4" name="Footer Placeholder 3"/>
          <p:cNvSpPr>
            <a:spLocks noGrp="1"/>
          </p:cNvSpPr>
          <p:nvPr>
            <p:ph type="ftr" sz="quarter" idx="2"/>
          </p:nvPr>
        </p:nvSpPr>
        <p:spPr>
          <a:xfrm>
            <a:off x="0" y="9428584"/>
            <a:ext cx="2945659" cy="496332"/>
          </a:xfrm>
          <a:prstGeom prst="rect">
            <a:avLst/>
          </a:prstGeom>
        </p:spPr>
        <p:txBody>
          <a:bodyPr vert="horz" lIns="91413" tIns="45706" rIns="91413" bIns="45706"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13" tIns="45706" rIns="91413" bIns="45706" rtlCol="0" anchor="b"/>
          <a:lstStyle>
            <a:lvl1pPr algn="r">
              <a:defRPr sz="1200"/>
            </a:lvl1pPr>
          </a:lstStyle>
          <a:p>
            <a:fld id="{47C75691-877A-CE42-80D6-7914B3B6C20B}" type="slidenum">
              <a:rPr lang="en-US" smtClean="0"/>
              <a:t>‹#›</a:t>
            </a:fld>
            <a:endParaRPr lang="en-US"/>
          </a:p>
        </p:txBody>
      </p:sp>
    </p:spTree>
    <p:extLst>
      <p:ext uri="{BB962C8B-B14F-4D97-AF65-F5344CB8AC3E}">
        <p14:creationId xmlns:p14="http://schemas.microsoft.com/office/powerpoint/2010/main" val="3210763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en-US"/>
          </a:p>
        </p:txBody>
      </p:sp>
      <p:sp>
        <p:nvSpPr>
          <p:cNvPr id="3" name="Date Placeholder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597D74F5-B4B4-2C45-99C4-755E55EFEA79}" type="datetimeFigureOut">
              <a:rPr lang="en-US" smtClean="0"/>
              <a:t>7/3/2017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13" tIns="45706" rIns="91413" bIns="45706"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3AB30553-41EC-D146-8096-E1BEC6D1E561}" type="slidenum">
              <a:rPr lang="en-US" smtClean="0"/>
              <a:t>‹#›</a:t>
            </a:fld>
            <a:endParaRPr lang="en-US"/>
          </a:p>
        </p:txBody>
      </p:sp>
    </p:spTree>
    <p:extLst>
      <p:ext uri="{BB962C8B-B14F-4D97-AF65-F5344CB8AC3E}">
        <p14:creationId xmlns:p14="http://schemas.microsoft.com/office/powerpoint/2010/main" val="13907644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B30553-41EC-D146-8096-E1BEC6D1E561}" type="slidenum">
              <a:rPr lang="en-US" smtClean="0"/>
              <a:t>1</a:t>
            </a:fld>
            <a:endParaRPr lang="en-US"/>
          </a:p>
        </p:txBody>
      </p:sp>
    </p:spTree>
    <p:extLst>
      <p:ext uri="{BB962C8B-B14F-4D97-AF65-F5344CB8AC3E}">
        <p14:creationId xmlns:p14="http://schemas.microsoft.com/office/powerpoint/2010/main" val="3922294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B30553-41EC-D146-8096-E1BEC6D1E561}" type="slidenum">
              <a:rPr lang="en-US" smtClean="0"/>
              <a:t>10</a:t>
            </a:fld>
            <a:endParaRPr lang="en-US"/>
          </a:p>
        </p:txBody>
      </p:sp>
    </p:spTree>
    <p:extLst>
      <p:ext uri="{BB962C8B-B14F-4D97-AF65-F5344CB8AC3E}">
        <p14:creationId xmlns:p14="http://schemas.microsoft.com/office/powerpoint/2010/main" val="350556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30553-41EC-D146-8096-E1BEC6D1E561}" type="slidenum">
              <a:rPr lang="en-US" smtClean="0"/>
              <a:t>14</a:t>
            </a:fld>
            <a:endParaRPr lang="en-US"/>
          </a:p>
        </p:txBody>
      </p:sp>
    </p:spTree>
    <p:extLst>
      <p:ext uri="{BB962C8B-B14F-4D97-AF65-F5344CB8AC3E}">
        <p14:creationId xmlns:p14="http://schemas.microsoft.com/office/powerpoint/2010/main" val="4003903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B30553-41EC-D146-8096-E1BEC6D1E561}" type="slidenum">
              <a:rPr lang="en-US" smtClean="0"/>
              <a:t>15</a:t>
            </a:fld>
            <a:endParaRPr lang="en-US"/>
          </a:p>
        </p:txBody>
      </p:sp>
    </p:spTree>
    <p:extLst>
      <p:ext uri="{BB962C8B-B14F-4D97-AF65-F5344CB8AC3E}">
        <p14:creationId xmlns:p14="http://schemas.microsoft.com/office/powerpoint/2010/main" val="142403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841DE5B-23A8-5442-A35C-80AB9D784F03}" type="datetime1">
              <a:rPr lang="en-AU" smtClean="0"/>
              <a:t>3/07/2017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129867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4B32AE2-0BFA-A344-9525-3B0657A4BBF3}" type="datetime1">
              <a:rPr lang="en-AU" smtClean="0"/>
              <a:t>3/07/2017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260419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9615843-6AD3-2043-8772-E9A0A522288C}" type="datetime1">
              <a:rPr lang="en-AU" smtClean="0"/>
              <a:t>3/07/2017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415598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4E18A8-7E91-DE46-A953-A73CECE9097B}" type="datetime1">
              <a:rPr lang="en-AU" smtClean="0"/>
              <a:t>3/07/2017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2486989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E078F69-E50B-F940-A74F-8201D50A78D5}" type="datetime1">
              <a:rPr lang="en-AU" smtClean="0"/>
              <a:t>3/07/2017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217482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956195B9-E98E-AF42-BC7B-95492E9CB034}" type="datetime1">
              <a:rPr lang="en-AU" smtClean="0"/>
              <a:t>3/07/2017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193843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064B245-4A5E-7D42-95DD-32495CFE10B3}" type="datetime1">
              <a:rPr lang="en-AU" smtClean="0"/>
              <a:t>3/07/2017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270225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F2B2ADCF-52F0-734C-99FB-7C6F1D5570A8}" type="datetime1">
              <a:rPr lang="en-AU" smtClean="0"/>
              <a:t>3/07/2017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36778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1A9EB-A051-3F4F-84C4-EDBB3291E272}" type="datetime1">
              <a:rPr lang="en-AU" smtClean="0"/>
              <a:t>3/07/2017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327874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B4ECCE0-3E1C-DD4F-8390-EE848701895C}" type="datetime1">
              <a:rPr lang="en-AU" smtClean="0"/>
              <a:t>3/07/2017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260501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DD33FE2-3B9E-5A41-A1E9-5995015439E2}" type="datetime1">
              <a:rPr lang="en-AU" smtClean="0"/>
              <a:t>3/07/2017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07B8E-3C86-5F48-B469-99783CBA48B9}" type="slidenum">
              <a:rPr lang="en-US" smtClean="0"/>
              <a:t>‹#›</a:t>
            </a:fld>
            <a:endParaRPr lang="en-US"/>
          </a:p>
        </p:txBody>
      </p:sp>
    </p:spTree>
    <p:extLst>
      <p:ext uri="{BB962C8B-B14F-4D97-AF65-F5344CB8AC3E}">
        <p14:creationId xmlns:p14="http://schemas.microsoft.com/office/powerpoint/2010/main" val="145965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5E0AF-B17A-1F49-89F8-0A2101CE0D67}" type="datetime1">
              <a:rPr lang="en-AU" smtClean="0"/>
              <a:t>3/07/2017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07B8E-3C86-5F48-B469-99783CBA48B9}" type="slidenum">
              <a:rPr lang="en-US" smtClean="0"/>
              <a:t>‹#›</a:t>
            </a:fld>
            <a:endParaRPr lang="en-US"/>
          </a:p>
        </p:txBody>
      </p:sp>
    </p:spTree>
    <p:extLst>
      <p:ext uri="{BB962C8B-B14F-4D97-AF65-F5344CB8AC3E}">
        <p14:creationId xmlns:p14="http://schemas.microsoft.com/office/powerpoint/2010/main" val="939903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1569" y="4473731"/>
            <a:ext cx="6400800" cy="1215443"/>
          </a:xfrm>
        </p:spPr>
        <p:txBody>
          <a:bodyPr>
            <a:normAutofit/>
          </a:bodyPr>
          <a:lstStyle/>
          <a:p>
            <a:r>
              <a:rPr lang="en-US" sz="2000" dirty="0" smtClean="0"/>
              <a:t>Prepared 30 June 2016 by</a:t>
            </a:r>
          </a:p>
          <a:p>
            <a:r>
              <a:rPr lang="en-US" sz="2000" b="1" dirty="0" smtClean="0"/>
              <a:t>Mike Ellis</a:t>
            </a:r>
            <a:r>
              <a:rPr lang="en-US" sz="2000" dirty="0" smtClean="0"/>
              <a:t> Executive Director – Property + Projects</a:t>
            </a:r>
          </a:p>
          <a:p>
            <a:r>
              <a:rPr lang="en-US" sz="2000" b="1" dirty="0" smtClean="0"/>
              <a:t>Qin Bi </a:t>
            </a:r>
            <a:r>
              <a:rPr lang="en-US" sz="2000" dirty="0" smtClean="0"/>
              <a:t>Associate</a:t>
            </a:r>
            <a:endParaRPr lang="en-US" sz="2000" dirty="0"/>
          </a:p>
        </p:txBody>
      </p:sp>
      <p:sp>
        <p:nvSpPr>
          <p:cNvPr id="4" name="Slide Number Placeholder 3"/>
          <p:cNvSpPr>
            <a:spLocks noGrp="1"/>
          </p:cNvSpPr>
          <p:nvPr>
            <p:ph type="sldNum" sz="quarter" idx="12"/>
          </p:nvPr>
        </p:nvSpPr>
        <p:spPr/>
        <p:txBody>
          <a:bodyPr/>
          <a:lstStyle/>
          <a:p>
            <a:fld id="{09B07B8E-3C86-5F48-B469-99783CBA48B9}" type="slidenum">
              <a:rPr lang="en-US" smtClean="0"/>
              <a:t>1</a:t>
            </a:fld>
            <a:endParaRPr lang="en-US" dirty="0"/>
          </a:p>
        </p:txBody>
      </p:sp>
      <p:pic>
        <p:nvPicPr>
          <p:cNvPr id="5" name="Picture 4" descr="C:\Users\tanya.lovely\AppData\Local\Microsoft\Windows\Temporary Internet Files\Content.Outlook\O39NLNRJ\VY-LHEAD_HEADER-2014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
        <p:nvSpPr>
          <p:cNvPr id="2" name="Title 1"/>
          <p:cNvSpPr>
            <a:spLocks noGrp="1"/>
          </p:cNvSpPr>
          <p:nvPr>
            <p:ph type="ctrTitle"/>
          </p:nvPr>
        </p:nvSpPr>
        <p:spPr>
          <a:xfrm>
            <a:off x="685800" y="1359871"/>
            <a:ext cx="7772400" cy="3278117"/>
          </a:xfrm>
        </p:spPr>
        <p:txBody>
          <a:bodyPr>
            <a:noAutofit/>
          </a:bodyPr>
          <a:lstStyle/>
          <a:p>
            <a:r>
              <a:rPr lang="en-US" sz="3000" dirty="0" smtClean="0"/>
              <a:t/>
            </a:r>
            <a:br>
              <a:rPr lang="en-US" sz="3000" dirty="0" smtClean="0"/>
            </a:br>
            <a:r>
              <a:rPr lang="en-US" sz="3600" b="1" dirty="0" smtClean="0"/>
              <a:t>Strata Building Bond Regime </a:t>
            </a:r>
            <a:r>
              <a:rPr lang="en-US" sz="3000" b="1" dirty="0" smtClean="0"/>
              <a:t/>
            </a:r>
            <a:br>
              <a:rPr lang="en-US" sz="3000" b="1" dirty="0" smtClean="0"/>
            </a:br>
            <a:r>
              <a:rPr lang="en-US" sz="3000" dirty="0" smtClean="0"/>
              <a:t>in Part 11 Strata Schemes Management Act 2016</a:t>
            </a:r>
            <a:br>
              <a:rPr lang="en-US" sz="3000" dirty="0" smtClean="0"/>
            </a:br>
            <a:r>
              <a:rPr lang="en-US" sz="3000" dirty="0" smtClean="0"/>
              <a:t/>
            </a:r>
            <a:br>
              <a:rPr lang="en-US" sz="3000" dirty="0" smtClean="0"/>
            </a:br>
            <a:endParaRPr lang="en-US" sz="3000" dirty="0"/>
          </a:p>
        </p:txBody>
      </p:sp>
    </p:spTree>
    <p:extLst>
      <p:ext uri="{BB962C8B-B14F-4D97-AF65-F5344CB8AC3E}">
        <p14:creationId xmlns:p14="http://schemas.microsoft.com/office/powerpoint/2010/main" val="1197741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242"/>
            <a:ext cx="8229600" cy="1143000"/>
          </a:xfrm>
        </p:spPr>
        <p:txBody>
          <a:bodyPr/>
          <a:lstStyle/>
          <a:p>
            <a:r>
              <a:rPr lang="en-AU" dirty="0" smtClean="0"/>
              <a:t>Interim Report</a:t>
            </a:r>
            <a:endParaRPr lang="en-AU" dirty="0"/>
          </a:p>
        </p:txBody>
      </p:sp>
      <p:sp>
        <p:nvSpPr>
          <p:cNvPr id="3" name="Content Placeholder 2"/>
          <p:cNvSpPr>
            <a:spLocks noGrp="1"/>
          </p:cNvSpPr>
          <p:nvPr>
            <p:ph idx="1"/>
          </p:nvPr>
        </p:nvSpPr>
        <p:spPr>
          <a:xfrm>
            <a:off x="457200" y="2337683"/>
            <a:ext cx="8229600" cy="4075230"/>
          </a:xfrm>
        </p:spPr>
        <p:txBody>
          <a:bodyPr>
            <a:normAutofit fontScale="62500" lnSpcReduction="20000"/>
          </a:bodyPr>
          <a:lstStyle/>
          <a:p>
            <a:pPr>
              <a:spcAft>
                <a:spcPts val="600"/>
              </a:spcAft>
            </a:pPr>
            <a:r>
              <a:rPr lang="en-AU" dirty="0"/>
              <a:t>After the building inspector </a:t>
            </a:r>
            <a:r>
              <a:rPr lang="en-AU" dirty="0" smtClean="0"/>
              <a:t>has been </a:t>
            </a:r>
            <a:r>
              <a:rPr lang="en-AU" dirty="0"/>
              <a:t>appointed, that building inspector must carry out an inspection of the building work in the strata scheme.</a:t>
            </a:r>
          </a:p>
          <a:p>
            <a:pPr marL="358775" indent="0">
              <a:spcAft>
                <a:spcPts val="600"/>
              </a:spcAft>
              <a:buNone/>
            </a:pPr>
            <a:r>
              <a:rPr lang="en-AU" i="1" dirty="0" smtClean="0">
                <a:solidFill>
                  <a:schemeClr val="bg1">
                    <a:lumMod val="65000"/>
                  </a:schemeClr>
                </a:solidFill>
              </a:rPr>
              <a:t>[The building inspector has the power to enter onto the strata scheme to carry out inspection. Penalties apply if a person does not reasonably comply $1,100.]</a:t>
            </a:r>
          </a:p>
          <a:p>
            <a:pPr>
              <a:spcAft>
                <a:spcPts val="600"/>
              </a:spcAft>
            </a:pPr>
            <a:r>
              <a:rPr lang="en-AU" dirty="0" smtClean="0"/>
              <a:t>Between 15-18 months after the date of the occupation certificate, the building inspector must provide an interim report.</a:t>
            </a:r>
          </a:p>
          <a:p>
            <a:pPr>
              <a:spcAft>
                <a:spcPts val="600"/>
              </a:spcAft>
            </a:pPr>
            <a:r>
              <a:rPr lang="en-AU" dirty="0" smtClean="0"/>
              <a:t>The </a:t>
            </a:r>
            <a:r>
              <a:rPr lang="en-AU" dirty="0"/>
              <a:t>interim report should identify:</a:t>
            </a:r>
          </a:p>
          <a:p>
            <a:pPr marL="715963" lvl="0">
              <a:spcAft>
                <a:spcPts val="600"/>
              </a:spcAft>
              <a:buFont typeface="Symbol" panose="05050102010706020507" pitchFamily="18" charset="2"/>
              <a:buChar char=""/>
            </a:pPr>
            <a:r>
              <a:rPr lang="en-AU" dirty="0"/>
              <a:t>defective building work; </a:t>
            </a:r>
          </a:p>
          <a:p>
            <a:pPr marL="715963" lvl="0">
              <a:spcAft>
                <a:spcPts val="600"/>
              </a:spcAft>
              <a:buFont typeface="Symbol" panose="05050102010706020507" pitchFamily="18" charset="2"/>
              <a:buChar char=""/>
            </a:pPr>
            <a:r>
              <a:rPr lang="en-AU" dirty="0"/>
              <a:t>if reasonable, the cause of that defective building work; and</a:t>
            </a:r>
          </a:p>
          <a:p>
            <a:pPr marL="715963">
              <a:spcAft>
                <a:spcPts val="600"/>
              </a:spcAft>
              <a:buFont typeface="Symbol" panose="05050102010706020507" pitchFamily="18" charset="2"/>
              <a:buChar char=""/>
            </a:pPr>
            <a:r>
              <a:rPr lang="en-AU" dirty="0"/>
              <a:t>other matters required to be specified by the DFSI.</a:t>
            </a:r>
          </a:p>
        </p:txBody>
      </p:sp>
      <p:sp>
        <p:nvSpPr>
          <p:cNvPr id="4" name="Slide Number Placeholder 3"/>
          <p:cNvSpPr>
            <a:spLocks noGrp="1"/>
          </p:cNvSpPr>
          <p:nvPr>
            <p:ph type="sldNum" sz="quarter" idx="12"/>
          </p:nvPr>
        </p:nvSpPr>
        <p:spPr/>
        <p:txBody>
          <a:bodyPr/>
          <a:lstStyle/>
          <a:p>
            <a:fld id="{09B07B8E-3C86-5F48-B469-99783CBA48B9}" type="slidenum">
              <a:rPr lang="en-US" smtClean="0"/>
              <a:t>10</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91547"/>
            <a:ext cx="9144000" cy="1759848"/>
          </a:xfrm>
          <a:prstGeom prst="rect">
            <a:avLst/>
          </a:prstGeom>
          <a:noFill/>
          <a:ln>
            <a:noFill/>
          </a:ln>
        </p:spPr>
      </p:pic>
    </p:spTree>
    <p:extLst>
      <p:ext uri="{BB962C8B-B14F-4D97-AF65-F5344CB8AC3E}">
        <p14:creationId xmlns:p14="http://schemas.microsoft.com/office/powerpoint/2010/main" val="266945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2669"/>
            <a:ext cx="8229600" cy="1143000"/>
          </a:xfrm>
        </p:spPr>
        <p:txBody>
          <a:bodyPr/>
          <a:lstStyle/>
          <a:p>
            <a:r>
              <a:rPr lang="en-AU" dirty="0" smtClean="0"/>
              <a:t>Following the Interim Report</a:t>
            </a:r>
            <a:endParaRPr lang="en-AU" dirty="0"/>
          </a:p>
        </p:txBody>
      </p:sp>
      <p:sp>
        <p:nvSpPr>
          <p:cNvPr id="3" name="Content Placeholder 2"/>
          <p:cNvSpPr>
            <a:spLocks noGrp="1"/>
          </p:cNvSpPr>
          <p:nvPr>
            <p:ph idx="1"/>
          </p:nvPr>
        </p:nvSpPr>
        <p:spPr>
          <a:xfrm>
            <a:off x="457200" y="2347274"/>
            <a:ext cx="8229600" cy="3778889"/>
          </a:xfrm>
        </p:spPr>
        <p:txBody>
          <a:bodyPr>
            <a:normAutofit fontScale="70000" lnSpcReduction="20000"/>
          </a:bodyPr>
          <a:lstStyle/>
          <a:p>
            <a:r>
              <a:rPr lang="en-AU" dirty="0" smtClean="0"/>
              <a:t>The interim </a:t>
            </a:r>
            <a:r>
              <a:rPr lang="en-AU" dirty="0"/>
              <a:t>r</a:t>
            </a:r>
            <a:r>
              <a:rPr lang="en-AU" dirty="0" smtClean="0"/>
              <a:t>eport must </a:t>
            </a:r>
            <a:r>
              <a:rPr lang="en-AU" dirty="0"/>
              <a:t>be given by building inspector to developer, owners </a:t>
            </a:r>
            <a:r>
              <a:rPr lang="en-AU" dirty="0" smtClean="0"/>
              <a:t>corporation, </a:t>
            </a:r>
            <a:r>
              <a:rPr lang="en-AU" dirty="0"/>
              <a:t>DFSI and the contractor responsible for the building work – no later than 14 days after completing </a:t>
            </a:r>
            <a:r>
              <a:rPr lang="en-AU" dirty="0" smtClean="0"/>
              <a:t>report.</a:t>
            </a:r>
            <a:endParaRPr lang="en-AU" dirty="0"/>
          </a:p>
          <a:p>
            <a:r>
              <a:rPr lang="en-AU" dirty="0" smtClean="0"/>
              <a:t>The </a:t>
            </a:r>
            <a:r>
              <a:rPr lang="en-AU" dirty="0"/>
              <a:t>contractor then has an opportunity to rectify the defects set out in the interim report.</a:t>
            </a:r>
          </a:p>
          <a:p>
            <a:r>
              <a:rPr lang="en-AU" dirty="0"/>
              <a:t>However, the contractor has to give at least 14 days written notice to the Owners Corporation or lot owner, as the case may be, of the date and time on which the contractor proposes to carry out defect rectification. </a:t>
            </a:r>
            <a:endParaRPr lang="en-AU" dirty="0" smtClean="0"/>
          </a:p>
          <a:p>
            <a:pPr marL="358775" indent="0">
              <a:buNone/>
            </a:pPr>
            <a:r>
              <a:rPr lang="en-AU" i="1" dirty="0" smtClean="0">
                <a:solidFill>
                  <a:schemeClr val="bg1">
                    <a:lumMod val="65000"/>
                  </a:schemeClr>
                </a:solidFill>
              </a:rPr>
              <a:t>[</a:t>
            </a:r>
            <a:r>
              <a:rPr lang="en-AU" i="1" dirty="0">
                <a:solidFill>
                  <a:schemeClr val="bg1">
                    <a:lumMod val="65000"/>
                  </a:schemeClr>
                </a:solidFill>
              </a:rPr>
              <a:t>A person cannot </a:t>
            </a:r>
            <a:r>
              <a:rPr lang="en-AU" i="1" dirty="0" smtClean="0">
                <a:solidFill>
                  <a:schemeClr val="bg1">
                    <a:lumMod val="65000"/>
                  </a:schemeClr>
                </a:solidFill>
              </a:rPr>
              <a:t>unreasonably </a:t>
            </a:r>
            <a:r>
              <a:rPr lang="en-AU" i="1" dirty="0">
                <a:solidFill>
                  <a:schemeClr val="bg1">
                    <a:lumMod val="65000"/>
                  </a:schemeClr>
                </a:solidFill>
              </a:rPr>
              <a:t>refuse access to the </a:t>
            </a:r>
            <a:r>
              <a:rPr lang="en-AU" i="1" dirty="0" smtClean="0">
                <a:solidFill>
                  <a:schemeClr val="bg1">
                    <a:lumMod val="65000"/>
                  </a:schemeClr>
                </a:solidFill>
              </a:rPr>
              <a:t>contractor, or face fines of $1,100 may apply]</a:t>
            </a:r>
            <a:endParaRPr lang="en-AU" i="1" dirty="0">
              <a:solidFill>
                <a:schemeClr val="bg1">
                  <a:lumMod val="65000"/>
                </a:schemeClr>
              </a:solidFill>
            </a:endParaRPr>
          </a:p>
          <a:p>
            <a:endParaRPr lang="en-AU" dirty="0"/>
          </a:p>
        </p:txBody>
      </p:sp>
      <p:sp>
        <p:nvSpPr>
          <p:cNvPr id="4" name="Slide Number Placeholder 3"/>
          <p:cNvSpPr>
            <a:spLocks noGrp="1"/>
          </p:cNvSpPr>
          <p:nvPr>
            <p:ph type="sldNum" sz="quarter" idx="12"/>
          </p:nvPr>
        </p:nvSpPr>
        <p:spPr/>
        <p:txBody>
          <a:bodyPr/>
          <a:lstStyle/>
          <a:p>
            <a:fld id="{09B07B8E-3C86-5F48-B469-99783CBA48B9}" type="slidenum">
              <a:rPr lang="en-US" smtClean="0"/>
              <a:t>11</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91547"/>
            <a:ext cx="9144000" cy="1759848"/>
          </a:xfrm>
          <a:prstGeom prst="rect">
            <a:avLst/>
          </a:prstGeom>
          <a:noFill/>
          <a:ln>
            <a:noFill/>
          </a:ln>
        </p:spPr>
      </p:pic>
    </p:spTree>
    <p:extLst>
      <p:ext uri="{BB962C8B-B14F-4D97-AF65-F5344CB8AC3E}">
        <p14:creationId xmlns:p14="http://schemas.microsoft.com/office/powerpoint/2010/main" val="3184282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0182"/>
            <a:ext cx="8229600" cy="1143000"/>
          </a:xfrm>
        </p:spPr>
        <p:txBody>
          <a:bodyPr/>
          <a:lstStyle/>
          <a:p>
            <a:r>
              <a:rPr lang="en-AU" dirty="0" smtClean="0"/>
              <a:t>Final Report</a:t>
            </a:r>
            <a:endParaRPr lang="en-AU" dirty="0"/>
          </a:p>
        </p:txBody>
      </p:sp>
      <p:sp>
        <p:nvSpPr>
          <p:cNvPr id="3" name="Content Placeholder 2"/>
          <p:cNvSpPr>
            <a:spLocks noGrp="1"/>
          </p:cNvSpPr>
          <p:nvPr>
            <p:ph idx="1"/>
          </p:nvPr>
        </p:nvSpPr>
        <p:spPr>
          <a:xfrm>
            <a:off x="457200" y="2224726"/>
            <a:ext cx="8229600" cy="4326903"/>
          </a:xfrm>
        </p:spPr>
        <p:txBody>
          <a:bodyPr>
            <a:noAutofit/>
          </a:bodyPr>
          <a:lstStyle/>
          <a:p>
            <a:r>
              <a:rPr lang="en-AU" sz="2000" dirty="0"/>
              <a:t>No later than 18 months after the date of the Occupation Certificate, the developer must organise the appointment of the same building inspector to carry out a final inspection of the building work in the strata scheme.</a:t>
            </a:r>
          </a:p>
          <a:p>
            <a:r>
              <a:rPr lang="en-AU" sz="2000" dirty="0"/>
              <a:t>The building inspector must carry out the final inspection and provide the final report between 21-24 months after the date of the Occupation Certificate.</a:t>
            </a:r>
          </a:p>
          <a:p>
            <a:r>
              <a:rPr lang="en-AU" sz="2000" dirty="0"/>
              <a:t>The final report must identify:</a:t>
            </a:r>
          </a:p>
          <a:p>
            <a:pPr marL="715963" lvl="0">
              <a:buFont typeface="Symbol" panose="05050102010706020507" pitchFamily="18" charset="2"/>
              <a:buChar char="-"/>
            </a:pPr>
            <a:r>
              <a:rPr lang="en-AU" sz="1800" dirty="0"/>
              <a:t>defective building work set out in the interim report which has not been rectified; </a:t>
            </a:r>
          </a:p>
          <a:p>
            <a:pPr marL="715963" lvl="0">
              <a:buFont typeface="Symbol" panose="05050102010706020507" pitchFamily="18" charset="2"/>
              <a:buChar char="-"/>
            </a:pPr>
            <a:r>
              <a:rPr lang="en-AU" sz="1800" dirty="0"/>
              <a:t>further defects arising from the rectification of defective work identified in the interim report,</a:t>
            </a:r>
          </a:p>
          <a:p>
            <a:pPr marL="715963">
              <a:buFont typeface="Symbol" panose="05050102010706020507" pitchFamily="18" charset="2"/>
              <a:buChar char="-"/>
            </a:pPr>
            <a:r>
              <a:rPr lang="en-AU" sz="1800" dirty="0"/>
              <a:t>and cannot otherwise set out defects not identified in the interim report</a:t>
            </a:r>
            <a:r>
              <a:rPr lang="en-AU" sz="1800" dirty="0" smtClean="0"/>
              <a:t>.</a:t>
            </a:r>
            <a:endParaRPr lang="en-AU" sz="1800" dirty="0"/>
          </a:p>
        </p:txBody>
      </p:sp>
      <p:sp>
        <p:nvSpPr>
          <p:cNvPr id="4" name="Slide Number Placeholder 3"/>
          <p:cNvSpPr>
            <a:spLocks noGrp="1"/>
          </p:cNvSpPr>
          <p:nvPr>
            <p:ph type="sldNum" sz="quarter" idx="12"/>
          </p:nvPr>
        </p:nvSpPr>
        <p:spPr/>
        <p:txBody>
          <a:bodyPr/>
          <a:lstStyle/>
          <a:p>
            <a:fld id="{09B07B8E-3C86-5F48-B469-99783CBA48B9}" type="slidenum">
              <a:rPr lang="en-US" smtClean="0"/>
              <a:t>12</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91547"/>
            <a:ext cx="9144000" cy="1759848"/>
          </a:xfrm>
          <a:prstGeom prst="rect">
            <a:avLst/>
          </a:prstGeom>
          <a:noFill/>
          <a:ln>
            <a:noFill/>
          </a:ln>
        </p:spPr>
      </p:pic>
    </p:spTree>
    <p:extLst>
      <p:ext uri="{BB962C8B-B14F-4D97-AF65-F5344CB8AC3E}">
        <p14:creationId xmlns:p14="http://schemas.microsoft.com/office/powerpoint/2010/main" val="317667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8899"/>
            <a:ext cx="8229600" cy="1143000"/>
          </a:xfrm>
        </p:spPr>
        <p:txBody>
          <a:bodyPr>
            <a:normAutofit fontScale="90000"/>
          </a:bodyPr>
          <a:lstStyle/>
          <a:p>
            <a:r>
              <a:rPr lang="en-AU" dirty="0" smtClean="0"/>
              <a:t>When a Final Report May Not be Required</a:t>
            </a:r>
            <a:endParaRPr lang="en-AU" dirty="0"/>
          </a:p>
        </p:txBody>
      </p:sp>
      <p:sp>
        <p:nvSpPr>
          <p:cNvPr id="3" name="Content Placeholder 2"/>
          <p:cNvSpPr>
            <a:spLocks noGrp="1"/>
          </p:cNvSpPr>
          <p:nvPr>
            <p:ph idx="1"/>
          </p:nvPr>
        </p:nvSpPr>
        <p:spPr>
          <a:xfrm>
            <a:off x="457200" y="2941163"/>
            <a:ext cx="8229600" cy="2950590"/>
          </a:xfrm>
        </p:spPr>
        <p:txBody>
          <a:bodyPr>
            <a:normAutofit fontScale="77500" lnSpcReduction="20000"/>
          </a:bodyPr>
          <a:lstStyle/>
          <a:p>
            <a:r>
              <a:rPr lang="en-AU" dirty="0" smtClean="0"/>
              <a:t>If </a:t>
            </a:r>
            <a:r>
              <a:rPr lang="en-AU" dirty="0"/>
              <a:t>the interim report does not identify defects, the developer may not be required to carry out a final inspection but must make an application to DFSI </a:t>
            </a:r>
            <a:r>
              <a:rPr lang="en-AU" dirty="0" smtClean="0"/>
              <a:t>for an order to </a:t>
            </a:r>
            <a:r>
              <a:rPr lang="en-AU" dirty="0"/>
              <a:t>this effect. </a:t>
            </a:r>
            <a:endParaRPr lang="en-AU" dirty="0" smtClean="0"/>
          </a:p>
          <a:p>
            <a:endParaRPr lang="en-AU" dirty="0" smtClean="0"/>
          </a:p>
          <a:p>
            <a:r>
              <a:rPr lang="en-AU" dirty="0" smtClean="0"/>
              <a:t>DFSI </a:t>
            </a:r>
            <a:r>
              <a:rPr lang="en-AU" dirty="0"/>
              <a:t>must provide its decision within 28 days. If a final report is not required, then the interim report is taken to be the final report for the purposes of release of the </a:t>
            </a:r>
            <a:r>
              <a:rPr lang="en-AU" dirty="0" smtClean="0"/>
              <a:t>bond.</a:t>
            </a:r>
            <a:endParaRPr lang="en-AU" dirty="0"/>
          </a:p>
          <a:p>
            <a:endParaRPr lang="en-AU" dirty="0"/>
          </a:p>
        </p:txBody>
      </p:sp>
      <p:sp>
        <p:nvSpPr>
          <p:cNvPr id="4" name="Slide Number Placeholder 3"/>
          <p:cNvSpPr>
            <a:spLocks noGrp="1"/>
          </p:cNvSpPr>
          <p:nvPr>
            <p:ph type="sldNum" sz="quarter" idx="12"/>
          </p:nvPr>
        </p:nvSpPr>
        <p:spPr/>
        <p:txBody>
          <a:bodyPr/>
          <a:lstStyle/>
          <a:p>
            <a:fld id="{09B07B8E-3C86-5F48-B469-99783CBA48B9}" type="slidenum">
              <a:rPr lang="en-US" smtClean="0"/>
              <a:t>13</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91547"/>
            <a:ext cx="9144000" cy="1759848"/>
          </a:xfrm>
          <a:prstGeom prst="rect">
            <a:avLst/>
          </a:prstGeom>
          <a:noFill/>
          <a:ln>
            <a:noFill/>
          </a:ln>
        </p:spPr>
      </p:pic>
    </p:spTree>
    <p:extLst>
      <p:ext uri="{BB962C8B-B14F-4D97-AF65-F5344CB8AC3E}">
        <p14:creationId xmlns:p14="http://schemas.microsoft.com/office/powerpoint/2010/main" val="73077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8531"/>
            <a:ext cx="8229600" cy="1143000"/>
          </a:xfrm>
        </p:spPr>
        <p:txBody>
          <a:bodyPr>
            <a:normAutofit fontScale="90000"/>
          </a:bodyPr>
          <a:lstStyle/>
          <a:p>
            <a:r>
              <a:rPr lang="en-US" dirty="0" smtClean="0"/>
              <a:t>Use of the Bond for Defects in Final Report</a:t>
            </a:r>
            <a:endParaRPr lang="en-US" dirty="0"/>
          </a:p>
        </p:txBody>
      </p:sp>
      <p:sp>
        <p:nvSpPr>
          <p:cNvPr id="3" name="Content Placeholder 2"/>
          <p:cNvSpPr>
            <a:spLocks noGrp="1"/>
          </p:cNvSpPr>
          <p:nvPr>
            <p:ph idx="1"/>
          </p:nvPr>
        </p:nvSpPr>
        <p:spPr>
          <a:xfrm>
            <a:off x="457200" y="2846895"/>
            <a:ext cx="8229600" cy="3618633"/>
          </a:xfrm>
        </p:spPr>
        <p:txBody>
          <a:bodyPr>
            <a:noAutofit/>
          </a:bodyPr>
          <a:lstStyle/>
          <a:p>
            <a:r>
              <a:rPr lang="en-US" sz="2200" dirty="0" smtClean="0"/>
              <a:t>If the Final Report specifies defective building work, DFSI must call on all or part of the bond by the later of:</a:t>
            </a:r>
          </a:p>
          <a:p>
            <a:pPr lvl="1"/>
            <a:r>
              <a:rPr lang="en-US" sz="2200" dirty="0" smtClean="0"/>
              <a:t>2 years; or</a:t>
            </a:r>
          </a:p>
          <a:p>
            <a:pPr lvl="1"/>
            <a:r>
              <a:rPr lang="en-US" sz="2200" dirty="0" smtClean="0"/>
              <a:t>60 days from the date the Final Report is provided to DFSI.</a:t>
            </a:r>
          </a:p>
          <a:p>
            <a:pPr marL="363538" lvl="1">
              <a:buFont typeface="Arial"/>
              <a:buChar char="•"/>
            </a:pPr>
            <a:r>
              <a:rPr lang="en-US" sz="2200" dirty="0"/>
              <a:t>The money is given to the Owners Corporation to meet the cost </a:t>
            </a:r>
            <a:r>
              <a:rPr lang="en-US" sz="2200" dirty="0" smtClean="0"/>
              <a:t>of rectifying the </a:t>
            </a:r>
            <a:r>
              <a:rPr lang="en-US" sz="2200" dirty="0"/>
              <a:t>defects set out in the Final Report</a:t>
            </a:r>
            <a:r>
              <a:rPr lang="en-US" sz="2200" dirty="0" smtClean="0"/>
              <a:t>.</a:t>
            </a:r>
          </a:p>
          <a:p>
            <a:pPr marL="363538" lvl="1">
              <a:buFont typeface="Arial"/>
              <a:buChar char="•"/>
            </a:pPr>
            <a:r>
              <a:rPr lang="en-US" sz="2200" dirty="0" smtClean="0"/>
              <a:t>Once the “final” defects are rectified, the balance of the bond, if any, must be refunded to the Developer.</a:t>
            </a:r>
            <a:endParaRPr lang="en-US" sz="2200" dirty="0"/>
          </a:p>
        </p:txBody>
      </p:sp>
      <p:sp>
        <p:nvSpPr>
          <p:cNvPr id="4" name="Slide Number Placeholder 3"/>
          <p:cNvSpPr>
            <a:spLocks noGrp="1"/>
          </p:cNvSpPr>
          <p:nvPr>
            <p:ph type="sldNum" sz="quarter" idx="12"/>
          </p:nvPr>
        </p:nvSpPr>
        <p:spPr/>
        <p:txBody>
          <a:bodyPr/>
          <a:lstStyle/>
          <a:p>
            <a:fld id="{09B07B8E-3C86-5F48-B469-99783CBA48B9}" type="slidenum">
              <a:rPr lang="en-US" smtClean="0"/>
              <a:t>14</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11845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2975"/>
            <a:ext cx="8229600" cy="1143000"/>
          </a:xfrm>
        </p:spPr>
        <p:txBody>
          <a:bodyPr/>
          <a:lstStyle/>
          <a:p>
            <a:r>
              <a:rPr lang="en-US" dirty="0" smtClean="0"/>
              <a:t>Return of Bond to Developer</a:t>
            </a:r>
            <a:endParaRPr lang="en-US" dirty="0"/>
          </a:p>
        </p:txBody>
      </p:sp>
      <p:sp>
        <p:nvSpPr>
          <p:cNvPr id="3" name="Content Placeholder 2"/>
          <p:cNvSpPr>
            <a:spLocks noGrp="1"/>
          </p:cNvSpPr>
          <p:nvPr>
            <p:ph idx="1"/>
          </p:nvPr>
        </p:nvSpPr>
        <p:spPr>
          <a:xfrm>
            <a:off x="457200" y="2683185"/>
            <a:ext cx="8229600" cy="3488246"/>
          </a:xfrm>
        </p:spPr>
        <p:txBody>
          <a:bodyPr>
            <a:normAutofit lnSpcReduction="10000"/>
          </a:bodyPr>
          <a:lstStyle/>
          <a:p>
            <a:pPr>
              <a:spcAft>
                <a:spcPts val="1200"/>
              </a:spcAft>
            </a:pPr>
            <a:r>
              <a:rPr lang="en-US" sz="2800" dirty="0" smtClean="0"/>
              <a:t>If there are no defects set out in the Interim Report, the developer may claim its bond from the DFSI.</a:t>
            </a:r>
          </a:p>
          <a:p>
            <a:pPr>
              <a:spcAft>
                <a:spcPts val="1200"/>
              </a:spcAft>
            </a:pPr>
            <a:r>
              <a:rPr lang="en-US" sz="2800" dirty="0" smtClean="0"/>
              <a:t>If there are no defects set out in the Final Report, the developer may claim its bond from the DFSI.</a:t>
            </a:r>
          </a:p>
          <a:p>
            <a:pPr>
              <a:spcAft>
                <a:spcPts val="1200"/>
              </a:spcAft>
            </a:pPr>
            <a:r>
              <a:rPr lang="en-US" sz="2800" dirty="0" smtClean="0"/>
              <a:t>If there are defects set out in the Final Report, the bond will be called upon and used in accordance with the preceding slide.</a:t>
            </a:r>
          </a:p>
          <a:p>
            <a:endParaRPr lang="en-US" sz="2800" dirty="0"/>
          </a:p>
        </p:txBody>
      </p:sp>
      <p:sp>
        <p:nvSpPr>
          <p:cNvPr id="4" name="Slide Number Placeholder 3"/>
          <p:cNvSpPr>
            <a:spLocks noGrp="1"/>
          </p:cNvSpPr>
          <p:nvPr>
            <p:ph type="sldNum" sz="quarter" idx="12"/>
          </p:nvPr>
        </p:nvSpPr>
        <p:spPr/>
        <p:txBody>
          <a:bodyPr/>
          <a:lstStyle/>
          <a:p>
            <a:fld id="{09B07B8E-3C86-5F48-B469-99783CBA48B9}" type="slidenum">
              <a:rPr lang="en-US" smtClean="0"/>
              <a:t>15</a:t>
            </a:fld>
            <a:endParaRPr lang="en-US"/>
          </a:p>
        </p:txBody>
      </p:sp>
      <p:pic>
        <p:nvPicPr>
          <p:cNvPr id="6" name="Picture 5" descr="C:\Users\tanya.lovely\AppData\Local\Microsoft\Windows\Temporary Internet Files\Content.Outlook\O39NLNRJ\VY-LHEAD_HEADER-2014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46024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3211"/>
            <a:ext cx="8229600" cy="1143000"/>
          </a:xfrm>
        </p:spPr>
        <p:txBody>
          <a:bodyPr>
            <a:normAutofit fontScale="90000"/>
          </a:bodyPr>
          <a:lstStyle/>
          <a:p>
            <a:r>
              <a:rPr lang="en-US" dirty="0" smtClean="0"/>
              <a:t>Implications for Developers and Contractors</a:t>
            </a:r>
            <a:endParaRPr lang="en-US" dirty="0"/>
          </a:p>
        </p:txBody>
      </p:sp>
      <p:sp>
        <p:nvSpPr>
          <p:cNvPr id="3" name="Content Placeholder 2"/>
          <p:cNvSpPr>
            <a:spLocks noGrp="1"/>
          </p:cNvSpPr>
          <p:nvPr>
            <p:ph idx="1"/>
          </p:nvPr>
        </p:nvSpPr>
        <p:spPr>
          <a:xfrm>
            <a:off x="457200" y="3302586"/>
            <a:ext cx="8229600" cy="2467275"/>
          </a:xfrm>
        </p:spPr>
        <p:txBody>
          <a:bodyPr/>
          <a:lstStyle/>
          <a:p>
            <a:r>
              <a:rPr lang="en-US" dirty="0" smtClean="0"/>
              <a:t>It is likely that back-to-back security provisions will form part of head contracts.</a:t>
            </a:r>
          </a:p>
          <a:p>
            <a:pPr marL="0" indent="0">
              <a:buNone/>
            </a:pPr>
            <a:endParaRPr lang="en-US" dirty="0" smtClean="0"/>
          </a:p>
          <a:p>
            <a:r>
              <a:rPr lang="en-US" dirty="0" smtClean="0"/>
              <a:t>Extended DLP periods for 24 + months.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9B07B8E-3C86-5F48-B469-99783CBA48B9}" type="slidenum">
              <a:rPr lang="en-US" smtClean="0"/>
              <a:t>16</a:t>
            </a:fld>
            <a:endParaRPr lang="en-US" dirty="0"/>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364601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9B07B8E-3C86-5F48-B469-99783CBA48B9}" type="slidenum">
              <a:rPr lang="en-US" smtClean="0"/>
              <a:t>17</a:t>
            </a:fld>
            <a:endParaRPr lang="en-US" dirty="0"/>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583"/>
            <a:ext cx="9144000" cy="1759848"/>
          </a:xfrm>
          <a:prstGeom prst="rect">
            <a:avLst/>
          </a:prstGeom>
          <a:noFill/>
          <a:ln>
            <a:noFill/>
          </a:ln>
        </p:spPr>
      </p:pic>
      <p:sp>
        <p:nvSpPr>
          <p:cNvPr id="6" name="TextBox 5"/>
          <p:cNvSpPr txBox="1"/>
          <p:nvPr/>
        </p:nvSpPr>
        <p:spPr>
          <a:xfrm>
            <a:off x="922050" y="1742940"/>
            <a:ext cx="6934954" cy="1200329"/>
          </a:xfrm>
          <a:prstGeom prst="rect">
            <a:avLst/>
          </a:prstGeom>
          <a:noFill/>
        </p:spPr>
        <p:txBody>
          <a:bodyPr wrap="square" rtlCol="0">
            <a:spAutoFit/>
          </a:bodyPr>
          <a:lstStyle/>
          <a:p>
            <a:r>
              <a:rPr lang="en-AU" b="1" dirty="0" smtClean="0"/>
              <a:t>Authors</a:t>
            </a:r>
          </a:p>
          <a:p>
            <a:endParaRPr lang="en-AU" b="1" dirty="0" smtClean="0"/>
          </a:p>
          <a:p>
            <a:r>
              <a:rPr lang="en-AU" dirty="0" smtClean="0"/>
              <a:t>To discuss any questions you may have, please contact the authors:</a:t>
            </a:r>
          </a:p>
          <a:p>
            <a:endParaRPr lang="en-AU" dirty="0"/>
          </a:p>
        </p:txBody>
      </p:sp>
      <p:pic>
        <p:nvPicPr>
          <p:cNvPr id="7" name="Picture 6"/>
          <p:cNvPicPr>
            <a:picLocks noChangeAspect="1"/>
          </p:cNvPicPr>
          <p:nvPr/>
        </p:nvPicPr>
        <p:blipFill>
          <a:blip r:embed="rId3"/>
          <a:stretch>
            <a:fillRect/>
          </a:stretch>
        </p:blipFill>
        <p:spPr>
          <a:xfrm>
            <a:off x="1008668" y="2948392"/>
            <a:ext cx="3475127" cy="1390050"/>
          </a:xfrm>
          <a:prstGeom prst="rect">
            <a:avLst/>
          </a:prstGeom>
        </p:spPr>
      </p:pic>
      <p:pic>
        <p:nvPicPr>
          <p:cNvPr id="8" name="Picture 7"/>
          <p:cNvPicPr>
            <a:picLocks noChangeAspect="1"/>
          </p:cNvPicPr>
          <p:nvPr/>
        </p:nvPicPr>
        <p:blipFill>
          <a:blip r:embed="rId4"/>
          <a:stretch>
            <a:fillRect/>
          </a:stretch>
        </p:blipFill>
        <p:spPr>
          <a:xfrm>
            <a:off x="1008668" y="4704785"/>
            <a:ext cx="3485898" cy="1394359"/>
          </a:xfrm>
          <a:prstGeom prst="rect">
            <a:avLst/>
          </a:prstGeom>
        </p:spPr>
      </p:pic>
    </p:spTree>
    <p:extLst>
      <p:ext uri="{BB962C8B-B14F-4D97-AF65-F5344CB8AC3E}">
        <p14:creationId xmlns:p14="http://schemas.microsoft.com/office/powerpoint/2010/main" val="381467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842" y="2882036"/>
            <a:ext cx="8229600" cy="1143000"/>
          </a:xfrm>
        </p:spPr>
        <p:txBody>
          <a:bodyPr>
            <a:normAutofit fontScale="90000"/>
          </a:bodyPr>
          <a:lstStyle/>
          <a:p>
            <a:r>
              <a:rPr lang="en-US" b="1" dirty="0"/>
              <a:t>Strata Building Bond Regime </a:t>
            </a:r>
            <a:br>
              <a:rPr lang="en-US" b="1" dirty="0"/>
            </a:br>
            <a:r>
              <a:rPr lang="en-US" dirty="0"/>
              <a:t>in Part 11 Strata Schemes Management Act 2016</a:t>
            </a:r>
            <a:endParaRPr lang="en-AU" dirty="0"/>
          </a:p>
        </p:txBody>
      </p:sp>
      <p:sp>
        <p:nvSpPr>
          <p:cNvPr id="4" name="Slide Number Placeholder 3"/>
          <p:cNvSpPr>
            <a:spLocks noGrp="1"/>
          </p:cNvSpPr>
          <p:nvPr>
            <p:ph type="sldNum" sz="quarter" idx="12"/>
          </p:nvPr>
        </p:nvSpPr>
        <p:spPr/>
        <p:txBody>
          <a:bodyPr/>
          <a:lstStyle/>
          <a:p>
            <a:fld id="{09B07B8E-3C86-5F48-B469-99783CBA48B9}" type="slidenum">
              <a:rPr lang="en-US" smtClean="0"/>
              <a:t>2</a:t>
            </a:fld>
            <a:endParaRPr lang="en-US"/>
          </a:p>
        </p:txBody>
      </p:sp>
      <p:pic>
        <p:nvPicPr>
          <p:cNvPr id="6" name="Picture 5"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1919428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359" y="1508531"/>
            <a:ext cx="8229600" cy="1143000"/>
          </a:xfrm>
        </p:spPr>
        <p:txBody>
          <a:bodyPr>
            <a:normAutofit fontScale="90000"/>
          </a:bodyPr>
          <a:lstStyle/>
          <a:p>
            <a:r>
              <a:rPr lang="en-US" dirty="0" smtClean="0"/>
              <a:t>When/how will the strata building bond regime apply?</a:t>
            </a:r>
            <a:endParaRPr lang="en-US" dirty="0"/>
          </a:p>
        </p:txBody>
      </p:sp>
      <p:sp>
        <p:nvSpPr>
          <p:cNvPr id="3" name="Content Placeholder 2"/>
          <p:cNvSpPr>
            <a:spLocks noGrp="1"/>
          </p:cNvSpPr>
          <p:nvPr>
            <p:ph idx="1"/>
          </p:nvPr>
        </p:nvSpPr>
        <p:spPr>
          <a:xfrm>
            <a:off x="688155" y="2879259"/>
            <a:ext cx="7913804" cy="3477091"/>
          </a:xfrm>
        </p:spPr>
        <p:txBody>
          <a:bodyPr>
            <a:normAutofit fontScale="77500" lnSpcReduction="20000"/>
          </a:bodyPr>
          <a:lstStyle/>
          <a:p>
            <a:r>
              <a:rPr lang="en-US" dirty="0" smtClean="0"/>
              <a:t>The regime will apply from 1 January 2018 to:</a:t>
            </a:r>
          </a:p>
          <a:p>
            <a:pPr lvl="1"/>
            <a:r>
              <a:rPr lang="en-US" dirty="0" smtClean="0"/>
              <a:t>residential strata schemes;</a:t>
            </a:r>
          </a:p>
          <a:p>
            <a:pPr lvl="1"/>
            <a:r>
              <a:rPr lang="en-US" dirty="0"/>
              <a:t>m</a:t>
            </a:r>
            <a:r>
              <a:rPr lang="en-US" dirty="0" smtClean="0"/>
              <a:t>ixed-use strata schemes with a residential component;</a:t>
            </a:r>
          </a:p>
          <a:p>
            <a:pPr lvl="1"/>
            <a:r>
              <a:rPr lang="en-US" dirty="0" smtClean="0"/>
              <a:t>over 3 </a:t>
            </a:r>
            <a:r>
              <a:rPr lang="en-US" dirty="0" err="1" smtClean="0"/>
              <a:t>storeys</a:t>
            </a:r>
            <a:r>
              <a:rPr lang="en-US" dirty="0" smtClean="0"/>
              <a:t>;</a:t>
            </a:r>
          </a:p>
          <a:p>
            <a:pPr lvl="1"/>
            <a:r>
              <a:rPr lang="en-US" dirty="0" smtClean="0"/>
              <a:t>for which an Occupation Certificate has not yet been issued;</a:t>
            </a:r>
          </a:p>
          <a:p>
            <a:pPr lvl="1"/>
            <a:r>
              <a:rPr lang="en-US" dirty="0" smtClean="0"/>
              <a:t>construction contracts entered into on or after 1 January 2018.</a:t>
            </a:r>
          </a:p>
          <a:p>
            <a:pPr marL="285750" lvl="1">
              <a:buFont typeface="Arial" panose="020B0604020202020204" pitchFamily="34" charset="0"/>
              <a:buChar char="•"/>
            </a:pPr>
            <a:r>
              <a:rPr lang="en-US" sz="3200" dirty="0" smtClean="0"/>
              <a:t>It’s likely that Developers </a:t>
            </a:r>
            <a:r>
              <a:rPr lang="en-US" sz="3200" dirty="0"/>
              <a:t>will seek to extend the </a:t>
            </a:r>
            <a:r>
              <a:rPr lang="en-US" sz="3200" dirty="0" smtClean="0"/>
              <a:t>defects liability period under construction contracts </a:t>
            </a:r>
            <a:r>
              <a:rPr lang="en-US" sz="3200" dirty="0"/>
              <a:t>and keep the Contractor’s security to cover its </a:t>
            </a:r>
            <a:r>
              <a:rPr lang="en-US" sz="3200" dirty="0" smtClean="0"/>
              <a:t>own.</a:t>
            </a: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09B07B8E-3C86-5F48-B469-99783CBA48B9}" type="slidenum">
              <a:rPr lang="en-US" smtClean="0"/>
              <a:t>3</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307811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3106"/>
            <a:ext cx="8229600" cy="1143000"/>
          </a:xfrm>
        </p:spPr>
        <p:txBody>
          <a:bodyPr>
            <a:normAutofit/>
          </a:bodyPr>
          <a:lstStyle/>
          <a:p>
            <a:r>
              <a:rPr lang="en-US" dirty="0" smtClean="0"/>
              <a:t>Developer’s Building Bond</a:t>
            </a:r>
            <a:endParaRPr lang="en-US" dirty="0"/>
          </a:p>
        </p:txBody>
      </p:sp>
      <p:sp>
        <p:nvSpPr>
          <p:cNvPr id="3" name="Content Placeholder 2"/>
          <p:cNvSpPr>
            <a:spLocks noGrp="1"/>
          </p:cNvSpPr>
          <p:nvPr>
            <p:ph idx="1"/>
          </p:nvPr>
        </p:nvSpPr>
        <p:spPr>
          <a:xfrm>
            <a:off x="457200" y="2506107"/>
            <a:ext cx="8229600" cy="3762718"/>
          </a:xfrm>
        </p:spPr>
        <p:txBody>
          <a:bodyPr>
            <a:noAutofit/>
          </a:bodyPr>
          <a:lstStyle/>
          <a:p>
            <a:r>
              <a:rPr lang="en-US" sz="1800" dirty="0" smtClean="0"/>
              <a:t>Developer’s building bond = 2% of “contract price”</a:t>
            </a:r>
          </a:p>
          <a:p>
            <a:r>
              <a:rPr lang="en-US" sz="1800" dirty="0" smtClean="0"/>
              <a:t>Contract price is defined as:</a:t>
            </a:r>
          </a:p>
          <a:p>
            <a:pPr marL="809625" lvl="1" indent="0" defTabSz="890588">
              <a:buNone/>
            </a:pPr>
            <a:r>
              <a:rPr lang="en-AU" sz="1800" i="1" dirty="0" smtClean="0"/>
              <a:t>“</a:t>
            </a:r>
            <a:r>
              <a:rPr lang="en-AU" sz="1800" i="1" dirty="0"/>
              <a:t>the </a:t>
            </a:r>
            <a:r>
              <a:rPr lang="en-AU" sz="1800" i="1" u="sng" dirty="0"/>
              <a:t>total price paid under all the applicable contracts</a:t>
            </a:r>
            <a:r>
              <a:rPr lang="en-AU" sz="1800" i="1" dirty="0"/>
              <a:t> for the building work </a:t>
            </a:r>
            <a:r>
              <a:rPr lang="en-AU" sz="1800" i="1" dirty="0" smtClean="0"/>
              <a:t>...”</a:t>
            </a:r>
            <a:r>
              <a:rPr lang="en-AU" sz="1800" i="1" dirty="0" smtClean="0">
                <a:effectLst/>
              </a:rPr>
              <a:t> </a:t>
            </a:r>
            <a:r>
              <a:rPr lang="en-AU" sz="1800" dirty="0" smtClean="0">
                <a:effectLst/>
              </a:rPr>
              <a:t>reg. 50(1)</a:t>
            </a:r>
            <a:endParaRPr lang="en-AU" sz="1800" i="1" dirty="0" smtClean="0">
              <a:effectLst/>
            </a:endParaRPr>
          </a:p>
          <a:p>
            <a:r>
              <a:rPr lang="en-US" sz="1800" dirty="0" smtClean="0"/>
              <a:t>An “applicable contract” includes contracts for the following:</a:t>
            </a:r>
          </a:p>
          <a:p>
            <a:pPr lvl="1"/>
            <a:r>
              <a:rPr lang="en-US" sz="1800" dirty="0" smtClean="0"/>
              <a:t>Construction and fit out (not including appliance and PC items);</a:t>
            </a:r>
          </a:p>
          <a:p>
            <a:pPr lvl="1"/>
            <a:r>
              <a:rPr lang="en-US" sz="1800" dirty="0" smtClean="0"/>
              <a:t>Demolition and site preparation;</a:t>
            </a:r>
          </a:p>
          <a:p>
            <a:pPr lvl="1"/>
            <a:r>
              <a:rPr lang="en-US" sz="1800" dirty="0" smtClean="0"/>
              <a:t>Excavation;</a:t>
            </a:r>
          </a:p>
          <a:p>
            <a:pPr lvl="1"/>
            <a:r>
              <a:rPr lang="en-US" sz="1800" dirty="0" smtClean="0"/>
              <a:t>Car parking;</a:t>
            </a:r>
          </a:p>
          <a:p>
            <a:pPr lvl="1"/>
            <a:r>
              <a:rPr lang="en-US" sz="1800" dirty="0" smtClean="0"/>
              <a:t>Costs for common property, </a:t>
            </a:r>
            <a:r>
              <a:rPr lang="en-US" sz="1800" dirty="0" err="1" smtClean="0"/>
              <a:t>incl</a:t>
            </a:r>
            <a:r>
              <a:rPr lang="en-US" sz="1800" dirty="0" smtClean="0"/>
              <a:t> landscaping, pools, fencing and gates;</a:t>
            </a:r>
          </a:p>
          <a:p>
            <a:pPr lvl="1"/>
            <a:r>
              <a:rPr lang="en-US" sz="1800" dirty="0" smtClean="0"/>
              <a:t>Professional fees…reg. 50(3)</a:t>
            </a:r>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09B07B8E-3C86-5F48-B469-99783CBA48B9}" type="slidenum">
              <a:rPr lang="en-US" smtClean="0"/>
              <a:t>4</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213812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8531"/>
            <a:ext cx="8229600" cy="1143000"/>
          </a:xfrm>
        </p:spPr>
        <p:txBody>
          <a:bodyPr>
            <a:normAutofit fontScale="90000"/>
          </a:bodyPr>
          <a:lstStyle/>
          <a:p>
            <a:r>
              <a:rPr lang="en-US" dirty="0" smtClean="0"/>
              <a:t>Does “contract price” include variations, </a:t>
            </a:r>
            <a:r>
              <a:rPr lang="en-US" dirty="0" err="1" smtClean="0"/>
              <a:t>etc</a:t>
            </a:r>
            <a:r>
              <a:rPr lang="en-US" dirty="0" smtClean="0"/>
              <a:t>?</a:t>
            </a:r>
            <a:endParaRPr lang="en-US" dirty="0"/>
          </a:p>
        </p:txBody>
      </p:sp>
      <p:sp>
        <p:nvSpPr>
          <p:cNvPr id="3" name="Content Placeholder 2"/>
          <p:cNvSpPr>
            <a:spLocks noGrp="1"/>
          </p:cNvSpPr>
          <p:nvPr>
            <p:ph idx="1"/>
          </p:nvPr>
        </p:nvSpPr>
        <p:spPr>
          <a:xfrm>
            <a:off x="457200" y="2941163"/>
            <a:ext cx="8229600" cy="3415187"/>
          </a:xfrm>
        </p:spPr>
        <p:txBody>
          <a:bodyPr>
            <a:normAutofit lnSpcReduction="10000"/>
          </a:bodyPr>
          <a:lstStyle/>
          <a:p>
            <a:pPr marL="342900" lvl="1" indent="-342900">
              <a:buFont typeface="Arial"/>
              <a:buChar char="•"/>
            </a:pPr>
            <a:r>
              <a:rPr lang="en-AU" sz="2600" dirty="0" smtClean="0"/>
              <a:t>There is uncertainty at this stage</a:t>
            </a:r>
            <a:r>
              <a:rPr lang="en-US" sz="2600" dirty="0" smtClean="0"/>
              <a:t>…</a:t>
            </a:r>
          </a:p>
          <a:p>
            <a:pPr marL="342900" lvl="1" indent="-342900">
              <a:buFont typeface="Arial"/>
              <a:buChar char="•"/>
            </a:pPr>
            <a:r>
              <a:rPr lang="en-AU" sz="2600" dirty="0" smtClean="0"/>
              <a:t>The definition suggests ‘yes’:</a:t>
            </a:r>
          </a:p>
          <a:p>
            <a:pPr marL="631825" lvl="1" indent="0">
              <a:buNone/>
            </a:pPr>
            <a:r>
              <a:rPr lang="en-AU" sz="2200" i="1" dirty="0" smtClean="0"/>
              <a:t>“the </a:t>
            </a:r>
            <a:r>
              <a:rPr lang="en-AU" sz="2200" i="1" u="sng" dirty="0" smtClean="0"/>
              <a:t>total price paid </a:t>
            </a:r>
            <a:r>
              <a:rPr lang="en-AU" sz="2200" i="1" dirty="0" smtClean="0"/>
              <a:t>under all the applicable contracts for the building work as at the date of issue of the occupation certificate.”</a:t>
            </a:r>
            <a:r>
              <a:rPr lang="en-AU" sz="2200" i="1" dirty="0" smtClean="0">
                <a:effectLst/>
              </a:rPr>
              <a:t> </a:t>
            </a:r>
            <a:r>
              <a:rPr lang="en-AU" sz="2200" dirty="0" smtClean="0">
                <a:effectLst/>
              </a:rPr>
              <a:t>reg. 50(1)</a:t>
            </a:r>
          </a:p>
          <a:p>
            <a:pPr marL="342900" lvl="1" indent="-342900">
              <a:buFont typeface="Arial"/>
              <a:buChar char="•"/>
            </a:pPr>
            <a:r>
              <a:rPr lang="en-AU" sz="2600" dirty="0" smtClean="0"/>
              <a:t>In circumstances where there is no written contract or the contract is between connected persons, the developer must obtain a cost report from a quantity surveyor as evidence of the contract price.</a:t>
            </a:r>
          </a:p>
        </p:txBody>
      </p:sp>
      <p:sp>
        <p:nvSpPr>
          <p:cNvPr id="4" name="Slide Number Placeholder 3"/>
          <p:cNvSpPr>
            <a:spLocks noGrp="1"/>
          </p:cNvSpPr>
          <p:nvPr>
            <p:ph type="sldNum" sz="quarter" idx="12"/>
          </p:nvPr>
        </p:nvSpPr>
        <p:spPr/>
        <p:txBody>
          <a:bodyPr/>
          <a:lstStyle/>
          <a:p>
            <a:fld id="{09B07B8E-3C86-5F48-B469-99783CBA48B9}" type="slidenum">
              <a:rPr lang="en-US" smtClean="0"/>
              <a:t>5</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358251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r>
              <a:rPr lang="en-US" dirty="0" smtClean="0"/>
              <a:t>Form of Bond</a:t>
            </a:r>
            <a:endParaRPr lang="en-US" dirty="0"/>
          </a:p>
        </p:txBody>
      </p:sp>
      <p:sp>
        <p:nvSpPr>
          <p:cNvPr id="3" name="Content Placeholder 2"/>
          <p:cNvSpPr>
            <a:spLocks noGrp="1"/>
          </p:cNvSpPr>
          <p:nvPr>
            <p:ph idx="1"/>
          </p:nvPr>
        </p:nvSpPr>
        <p:spPr>
          <a:xfrm>
            <a:off x="457200" y="2560638"/>
            <a:ext cx="8229600" cy="3934430"/>
          </a:xfrm>
        </p:spPr>
        <p:txBody>
          <a:bodyPr>
            <a:normAutofit fontScale="92500" lnSpcReduction="20000"/>
          </a:bodyPr>
          <a:lstStyle/>
          <a:p>
            <a:r>
              <a:rPr lang="en-US" sz="2800" dirty="0" smtClean="0"/>
              <a:t>The building bond may be provided in the form of one or more of the following:</a:t>
            </a:r>
          </a:p>
          <a:p>
            <a:pPr lvl="1"/>
            <a:r>
              <a:rPr lang="en-US" dirty="0"/>
              <a:t>b</a:t>
            </a:r>
            <a:r>
              <a:rPr lang="en-US" dirty="0" smtClean="0"/>
              <a:t>ank guarantee; or</a:t>
            </a:r>
          </a:p>
          <a:p>
            <a:pPr lvl="1"/>
            <a:r>
              <a:rPr lang="en-US" dirty="0"/>
              <a:t>b</a:t>
            </a:r>
            <a:r>
              <a:rPr lang="en-US" dirty="0" smtClean="0"/>
              <a:t>ond,</a:t>
            </a:r>
          </a:p>
          <a:p>
            <a:pPr marL="457200" lvl="1" indent="0">
              <a:buNone/>
            </a:pPr>
            <a:r>
              <a:rPr lang="en-US" dirty="0"/>
              <a:t>p</a:t>
            </a:r>
            <a:r>
              <a:rPr lang="en-US" dirty="0" smtClean="0"/>
              <a:t>rovided that the maturity date for each bond is between 2-3 years from the date of the Occupation Certificate.</a:t>
            </a:r>
            <a:endParaRPr lang="en-US" dirty="0"/>
          </a:p>
          <a:p>
            <a:pPr marL="461963" lvl="1" indent="-457200">
              <a:buFont typeface="Arial" panose="020B0604020202020204" pitchFamily="34" charset="0"/>
              <a:buChar char="•"/>
            </a:pPr>
            <a:r>
              <a:rPr lang="en-US" dirty="0" smtClean="0"/>
              <a:t>The </a:t>
            </a:r>
            <a:r>
              <a:rPr lang="en-US" dirty="0"/>
              <a:t>bond must be provided </a:t>
            </a:r>
            <a:r>
              <a:rPr lang="en-US" dirty="0" smtClean="0"/>
              <a:t>to the Department of Finance, Services and Innovation (</a:t>
            </a:r>
            <a:r>
              <a:rPr lang="en-US" b="1" dirty="0" smtClean="0"/>
              <a:t>DFSI</a:t>
            </a:r>
            <a:r>
              <a:rPr lang="en-US" dirty="0" smtClean="0"/>
              <a:t>) as </a:t>
            </a:r>
            <a:r>
              <a:rPr lang="en-US" dirty="0"/>
              <a:t>a precondition to </a:t>
            </a:r>
            <a:r>
              <a:rPr lang="en-US" dirty="0" smtClean="0"/>
              <a:t>issue of </a:t>
            </a:r>
            <a:r>
              <a:rPr lang="en-US" dirty="0"/>
              <a:t>the Occupation Certificate.</a:t>
            </a:r>
          </a:p>
        </p:txBody>
      </p:sp>
      <p:sp>
        <p:nvSpPr>
          <p:cNvPr id="4" name="Slide Number Placeholder 3"/>
          <p:cNvSpPr>
            <a:spLocks noGrp="1"/>
          </p:cNvSpPr>
          <p:nvPr>
            <p:ph type="sldNum" sz="quarter" idx="12"/>
          </p:nvPr>
        </p:nvSpPr>
        <p:spPr/>
        <p:txBody>
          <a:bodyPr/>
          <a:lstStyle/>
          <a:p>
            <a:fld id="{09B07B8E-3C86-5F48-B469-99783CBA48B9}" type="slidenum">
              <a:rPr lang="en-US" smtClean="0"/>
              <a:t>6</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77312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Inspection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52347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09B07B8E-3C86-5F48-B469-99783CBA48B9}" type="slidenum">
              <a:rPr lang="en-US" smtClean="0"/>
              <a:t>7</a:t>
            </a:fld>
            <a:endParaRPr lang="en-US"/>
          </a:p>
        </p:txBody>
      </p:sp>
    </p:spTree>
    <p:extLst>
      <p:ext uri="{BB962C8B-B14F-4D97-AF65-F5344CB8AC3E}">
        <p14:creationId xmlns:p14="http://schemas.microsoft.com/office/powerpoint/2010/main" val="211518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8776"/>
            <a:ext cx="8229600" cy="1023904"/>
          </a:xfrm>
        </p:spPr>
        <p:txBody>
          <a:bodyPr/>
          <a:lstStyle/>
          <a:p>
            <a:r>
              <a:rPr lang="en-AU" dirty="0" smtClean="0"/>
              <a:t>Defect Inspector</a:t>
            </a:r>
            <a:endParaRPr lang="en-AU" dirty="0"/>
          </a:p>
        </p:txBody>
      </p:sp>
      <p:sp>
        <p:nvSpPr>
          <p:cNvPr id="3" name="Content Placeholder 2"/>
          <p:cNvSpPr>
            <a:spLocks noGrp="1"/>
          </p:cNvSpPr>
          <p:nvPr>
            <p:ph idx="1"/>
          </p:nvPr>
        </p:nvSpPr>
        <p:spPr>
          <a:xfrm>
            <a:off x="457200" y="2252680"/>
            <a:ext cx="8229600" cy="3873483"/>
          </a:xfrm>
        </p:spPr>
        <p:txBody>
          <a:bodyPr>
            <a:noAutofit/>
          </a:bodyPr>
          <a:lstStyle/>
          <a:p>
            <a:r>
              <a:rPr lang="en-AU" sz="1800" dirty="0"/>
              <a:t>Within 12 months after the date of the Occupation Certificate the developer has to appoint an appropriately qualified building inspector, subject to approval by the Owners </a:t>
            </a:r>
            <a:r>
              <a:rPr lang="en-AU" sz="1800" dirty="0" smtClean="0"/>
              <a:t>Corporation.</a:t>
            </a:r>
          </a:p>
          <a:p>
            <a:r>
              <a:rPr lang="en-AU" sz="1800" dirty="0" smtClean="0"/>
              <a:t>The building inspector must be </a:t>
            </a:r>
            <a:r>
              <a:rPr lang="en-AU" sz="1800" dirty="0"/>
              <a:t>a member of a strata inspector panel established by any of the following </a:t>
            </a:r>
            <a:r>
              <a:rPr lang="en-AU" sz="1800" dirty="0" smtClean="0"/>
              <a:t>bodies: </a:t>
            </a:r>
            <a:endParaRPr lang="en-AU" sz="1800" dirty="0"/>
          </a:p>
          <a:p>
            <a:pPr marL="358775" indent="0">
              <a:buNone/>
            </a:pPr>
            <a:r>
              <a:rPr lang="en-AU" sz="1600" dirty="0"/>
              <a:t>(a) the Housing Industry Association,</a:t>
            </a:r>
          </a:p>
          <a:p>
            <a:pPr marL="358775" indent="0">
              <a:buNone/>
            </a:pPr>
            <a:r>
              <a:rPr lang="en-AU" sz="1600" dirty="0"/>
              <a:t>(b) the Master Builders Association of New South Wales,</a:t>
            </a:r>
          </a:p>
          <a:p>
            <a:pPr marL="358775" indent="0">
              <a:buNone/>
            </a:pPr>
            <a:r>
              <a:rPr lang="en-AU" sz="1600" dirty="0"/>
              <a:t>(c) the Australian Institute of Building,</a:t>
            </a:r>
          </a:p>
          <a:p>
            <a:pPr marL="358775" indent="0">
              <a:buNone/>
            </a:pPr>
            <a:r>
              <a:rPr lang="en-AU" sz="1600" dirty="0"/>
              <a:t>(d) the Australian Institute of Building Surveyors,</a:t>
            </a:r>
          </a:p>
          <a:p>
            <a:pPr marL="358775" indent="0">
              <a:buNone/>
            </a:pPr>
            <a:r>
              <a:rPr lang="en-AU" sz="1600" dirty="0"/>
              <a:t>(e) the Australian Institute of Building Consultants,</a:t>
            </a:r>
          </a:p>
          <a:p>
            <a:pPr marL="358775" indent="0">
              <a:buNone/>
            </a:pPr>
            <a:r>
              <a:rPr lang="en-AU" sz="1600" dirty="0"/>
              <a:t>(f) the Institute of Building Consultants </a:t>
            </a:r>
            <a:r>
              <a:rPr lang="en-AU" sz="1600" dirty="0" err="1"/>
              <a:t>Inc</a:t>
            </a:r>
            <a:r>
              <a:rPr lang="en-AU" sz="1600" dirty="0"/>
              <a:t>,</a:t>
            </a:r>
          </a:p>
          <a:p>
            <a:pPr marL="358775" indent="0">
              <a:buNone/>
            </a:pPr>
            <a:r>
              <a:rPr lang="en-AU" sz="1600" dirty="0"/>
              <a:t>(g) Engineers Australia,</a:t>
            </a:r>
          </a:p>
          <a:p>
            <a:pPr marL="358775" indent="0">
              <a:buNone/>
            </a:pPr>
            <a:r>
              <a:rPr lang="en-AU" sz="1600" dirty="0"/>
              <a:t>(h) the Australian Institute of Architects,</a:t>
            </a:r>
          </a:p>
          <a:p>
            <a:pPr marL="358775" indent="0">
              <a:buNone/>
            </a:pPr>
            <a:r>
              <a:rPr lang="en-AU" sz="1600" dirty="0"/>
              <a:t>(</a:t>
            </a:r>
            <a:r>
              <a:rPr lang="en-AU" sz="1600" dirty="0" err="1"/>
              <a:t>i</a:t>
            </a:r>
            <a:r>
              <a:rPr lang="en-AU" sz="1600" dirty="0"/>
              <a:t>) the Association of Accredited Certifiers. </a:t>
            </a:r>
          </a:p>
        </p:txBody>
      </p:sp>
      <p:sp>
        <p:nvSpPr>
          <p:cNvPr id="4" name="Slide Number Placeholder 3"/>
          <p:cNvSpPr>
            <a:spLocks noGrp="1"/>
          </p:cNvSpPr>
          <p:nvPr>
            <p:ph type="sldNum" sz="quarter" idx="12"/>
          </p:nvPr>
        </p:nvSpPr>
        <p:spPr/>
        <p:txBody>
          <a:bodyPr/>
          <a:lstStyle/>
          <a:p>
            <a:fld id="{09B07B8E-3C86-5F48-B469-99783CBA48B9}" type="slidenum">
              <a:rPr lang="en-US" smtClean="0"/>
              <a:t>8</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290260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1229"/>
            <a:ext cx="8229600" cy="1143000"/>
          </a:xfrm>
        </p:spPr>
        <p:txBody>
          <a:bodyPr/>
          <a:lstStyle/>
          <a:p>
            <a:r>
              <a:rPr lang="en-AU" dirty="0" smtClean="0"/>
              <a:t>Defect Inspector</a:t>
            </a:r>
            <a:endParaRPr lang="en-AU" dirty="0"/>
          </a:p>
        </p:txBody>
      </p:sp>
      <p:sp>
        <p:nvSpPr>
          <p:cNvPr id="3" name="Content Placeholder 2"/>
          <p:cNvSpPr>
            <a:spLocks noGrp="1"/>
          </p:cNvSpPr>
          <p:nvPr>
            <p:ph idx="1"/>
          </p:nvPr>
        </p:nvSpPr>
        <p:spPr>
          <a:xfrm>
            <a:off x="457200" y="2988825"/>
            <a:ext cx="8229600" cy="2421429"/>
          </a:xfrm>
        </p:spPr>
        <p:txBody>
          <a:bodyPr>
            <a:normAutofit fontScale="77500" lnSpcReduction="20000"/>
          </a:bodyPr>
          <a:lstStyle/>
          <a:p>
            <a:r>
              <a:rPr lang="en-AU" dirty="0"/>
              <a:t>Any person who, in the last 2 years, has been connected with the developer cannot be appointed as building inspector</a:t>
            </a:r>
            <a:r>
              <a:rPr lang="en-AU" dirty="0" smtClean="0"/>
              <a:t>.</a:t>
            </a:r>
          </a:p>
          <a:p>
            <a:endParaRPr lang="en-AU" dirty="0"/>
          </a:p>
          <a:p>
            <a:r>
              <a:rPr lang="en-AU" dirty="0"/>
              <a:t>Connected persons includes employees, anyone involved in the design or construction of the building and anyone with a pecuniary interest in any aspect of the building work.</a:t>
            </a:r>
          </a:p>
        </p:txBody>
      </p:sp>
      <p:sp>
        <p:nvSpPr>
          <p:cNvPr id="4" name="Slide Number Placeholder 3"/>
          <p:cNvSpPr>
            <a:spLocks noGrp="1"/>
          </p:cNvSpPr>
          <p:nvPr>
            <p:ph type="sldNum" sz="quarter" idx="12"/>
          </p:nvPr>
        </p:nvSpPr>
        <p:spPr/>
        <p:txBody>
          <a:bodyPr/>
          <a:lstStyle/>
          <a:p>
            <a:fld id="{09B07B8E-3C86-5F48-B469-99783CBA48B9}" type="slidenum">
              <a:rPr lang="en-US" smtClean="0"/>
              <a:t>9</a:t>
            </a:fld>
            <a:endParaRPr lang="en-US"/>
          </a:p>
        </p:txBody>
      </p:sp>
      <p:pic>
        <p:nvPicPr>
          <p:cNvPr id="5" name="Picture 4" descr="C:\Users\tanya.lovely\AppData\Local\Microsoft\Windows\Temporary Internet Files\Content.Outlook\O39NLNRJ\VY-LHEAD_HEADER-2014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1317"/>
            <a:ext cx="9144000" cy="1759848"/>
          </a:xfrm>
          <a:prstGeom prst="rect">
            <a:avLst/>
          </a:prstGeom>
          <a:noFill/>
          <a:ln>
            <a:noFill/>
          </a:ln>
        </p:spPr>
      </p:pic>
    </p:spTree>
    <p:extLst>
      <p:ext uri="{BB962C8B-B14F-4D97-AF65-F5344CB8AC3E}">
        <p14:creationId xmlns:p14="http://schemas.microsoft.com/office/powerpoint/2010/main" val="1794179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960</TotalTime>
  <Words>1220</Words>
  <Application>Microsoft Office PowerPoint</Application>
  <PresentationFormat>On-screen Show (4:3)</PresentationFormat>
  <Paragraphs>122</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Symbol</vt:lpstr>
      <vt:lpstr>Office Theme</vt:lpstr>
      <vt:lpstr> Strata Building Bond Regime  in Part 11 Strata Schemes Management Act 2016  </vt:lpstr>
      <vt:lpstr>Strata Building Bond Regime  in Part 11 Strata Schemes Management Act 2016</vt:lpstr>
      <vt:lpstr>When/how will the strata building bond regime apply?</vt:lpstr>
      <vt:lpstr>Developer’s Building Bond</vt:lpstr>
      <vt:lpstr>Does “contract price” include variations, etc?</vt:lpstr>
      <vt:lpstr>Form of Bond</vt:lpstr>
      <vt:lpstr>Defect Inspection Timeline</vt:lpstr>
      <vt:lpstr>Defect Inspector</vt:lpstr>
      <vt:lpstr>Defect Inspector</vt:lpstr>
      <vt:lpstr>Interim Report</vt:lpstr>
      <vt:lpstr>Following the Interim Report</vt:lpstr>
      <vt:lpstr>Final Report</vt:lpstr>
      <vt:lpstr>When a Final Report May Not be Required</vt:lpstr>
      <vt:lpstr>Use of the Bond for Defects in Final Report</vt:lpstr>
      <vt:lpstr>Return of Bond to Developer</vt:lpstr>
      <vt:lpstr>Implications for Developers and Contractors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Strata building bond regime (2) Unfair contracts regime – small businesses</dc:title>
  <dc:creator>Qin Bi</dc:creator>
  <cp:lastModifiedBy>Qin Bi</cp:lastModifiedBy>
  <cp:revision>42</cp:revision>
  <cp:lastPrinted>2017-06-30T05:33:55Z</cp:lastPrinted>
  <dcterms:created xsi:type="dcterms:W3CDTF">2016-12-11T01:32:57Z</dcterms:created>
  <dcterms:modified xsi:type="dcterms:W3CDTF">2017-07-03T02:25:24Z</dcterms:modified>
</cp:coreProperties>
</file>